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drawings/drawing8.xml" ContentType="application/vnd.openxmlformats-officedocument.drawingml.chartshapes+xml"/>
  <Override PartName="/ppt/charts/chart17.xml" ContentType="application/vnd.openxmlformats-officedocument.drawingml.chart+xml"/>
  <Override PartName="/ppt/drawings/drawing9.xml" ContentType="application/vnd.openxmlformats-officedocument.drawingml.chartshapes+xml"/>
  <Override PartName="/ppt/charts/chart18.xml" ContentType="application/vnd.openxmlformats-officedocument.drawingml.chart+xml"/>
  <Override PartName="/ppt/drawings/drawing10.xml" ContentType="application/vnd.openxmlformats-officedocument.drawingml.chartshapes+xml"/>
  <Override PartName="/ppt/charts/chart19.xml" ContentType="application/vnd.openxmlformats-officedocument.drawingml.chart+xml"/>
  <Override PartName="/ppt/drawings/drawing11.xml" ContentType="application/vnd.openxmlformats-officedocument.drawingml.chartshapes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drawings/drawing13.xml" ContentType="application/vnd.openxmlformats-officedocument.drawingml.chartshapes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drawings/drawing14.xml" ContentType="application/vnd.openxmlformats-officedocument.drawingml.chartshapes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9"/>
  </p:notesMasterIdLst>
  <p:sldIdLst>
    <p:sldId id="256" r:id="rId2"/>
    <p:sldId id="337" r:id="rId3"/>
    <p:sldId id="355" r:id="rId4"/>
    <p:sldId id="549" r:id="rId5"/>
    <p:sldId id="550" r:id="rId6"/>
    <p:sldId id="551" r:id="rId7"/>
    <p:sldId id="552" r:id="rId8"/>
    <p:sldId id="336" r:id="rId9"/>
    <p:sldId id="335" r:id="rId10"/>
    <p:sldId id="338" r:id="rId11"/>
    <p:sldId id="341" r:id="rId12"/>
    <p:sldId id="432" r:id="rId13"/>
    <p:sldId id="423" r:id="rId14"/>
    <p:sldId id="323" r:id="rId15"/>
    <p:sldId id="543" r:id="rId16"/>
    <p:sldId id="544" r:id="rId17"/>
    <p:sldId id="545" r:id="rId18"/>
    <p:sldId id="546" r:id="rId19"/>
    <p:sldId id="522" r:id="rId20"/>
    <p:sldId id="547" r:id="rId21"/>
    <p:sldId id="553" r:id="rId22"/>
    <p:sldId id="554" r:id="rId23"/>
    <p:sldId id="555" r:id="rId24"/>
    <p:sldId id="556" r:id="rId25"/>
    <p:sldId id="557" r:id="rId26"/>
    <p:sldId id="347" r:id="rId27"/>
    <p:sldId id="348" r:id="rId28"/>
    <p:sldId id="354" r:id="rId29"/>
    <p:sldId id="548" r:id="rId30"/>
    <p:sldId id="558" r:id="rId31"/>
    <p:sldId id="559" r:id="rId32"/>
    <p:sldId id="560" r:id="rId33"/>
    <p:sldId id="561" r:id="rId34"/>
    <p:sldId id="562" r:id="rId35"/>
    <p:sldId id="563" r:id="rId36"/>
    <p:sldId id="564" r:id="rId37"/>
    <p:sldId id="565" r:id="rId38"/>
    <p:sldId id="566" r:id="rId39"/>
    <p:sldId id="567" r:id="rId40"/>
    <p:sldId id="570" r:id="rId41"/>
    <p:sldId id="568" r:id="rId42"/>
    <p:sldId id="569" r:id="rId43"/>
    <p:sldId id="579" r:id="rId44"/>
    <p:sldId id="580" r:id="rId45"/>
    <p:sldId id="581" r:id="rId46"/>
    <p:sldId id="582" r:id="rId47"/>
    <p:sldId id="583" r:id="rId48"/>
    <p:sldId id="584" r:id="rId49"/>
    <p:sldId id="585" r:id="rId50"/>
    <p:sldId id="586" r:id="rId51"/>
    <p:sldId id="587" r:id="rId52"/>
    <p:sldId id="588" r:id="rId53"/>
    <p:sldId id="589" r:id="rId54"/>
    <p:sldId id="590" r:id="rId55"/>
    <p:sldId id="591" r:id="rId56"/>
    <p:sldId id="592" r:id="rId57"/>
    <p:sldId id="593" r:id="rId58"/>
    <p:sldId id="594" r:id="rId59"/>
    <p:sldId id="595" r:id="rId60"/>
    <p:sldId id="596" r:id="rId61"/>
    <p:sldId id="597" r:id="rId62"/>
    <p:sldId id="598" r:id="rId63"/>
    <p:sldId id="508" r:id="rId64"/>
    <p:sldId id="509" r:id="rId65"/>
    <p:sldId id="510" r:id="rId66"/>
    <p:sldId id="511" r:id="rId67"/>
    <p:sldId id="512" r:id="rId68"/>
    <p:sldId id="513" r:id="rId69"/>
    <p:sldId id="514" r:id="rId70"/>
    <p:sldId id="515" r:id="rId71"/>
    <p:sldId id="516" r:id="rId72"/>
    <p:sldId id="371" r:id="rId73"/>
    <p:sldId id="434" r:id="rId74"/>
    <p:sldId id="435" r:id="rId75"/>
    <p:sldId id="436" r:id="rId76"/>
    <p:sldId id="531" r:id="rId77"/>
    <p:sldId id="451" r:id="rId78"/>
    <p:sldId id="452" r:id="rId79"/>
    <p:sldId id="453" r:id="rId80"/>
    <p:sldId id="454" r:id="rId81"/>
    <p:sldId id="455" r:id="rId82"/>
    <p:sldId id="599" r:id="rId83"/>
    <p:sldId id="600" r:id="rId84"/>
    <p:sldId id="601" r:id="rId85"/>
    <p:sldId id="602" r:id="rId86"/>
    <p:sldId id="441" r:id="rId87"/>
    <p:sldId id="442" r:id="rId88"/>
    <p:sldId id="532" r:id="rId89"/>
    <p:sldId id="443" r:id="rId90"/>
    <p:sldId id="533" r:id="rId91"/>
    <p:sldId id="444" r:id="rId92"/>
    <p:sldId id="573" r:id="rId93"/>
    <p:sldId id="445" r:id="rId94"/>
    <p:sldId id="446" r:id="rId95"/>
    <p:sldId id="534" r:id="rId96"/>
    <p:sldId id="603" r:id="rId97"/>
    <p:sldId id="604" r:id="rId98"/>
    <p:sldId id="605" r:id="rId99"/>
    <p:sldId id="606" r:id="rId100"/>
    <p:sldId id="607" r:id="rId101"/>
    <p:sldId id="608" r:id="rId102"/>
    <p:sldId id="609" r:id="rId103"/>
    <p:sldId id="610" r:id="rId104"/>
    <p:sldId id="611" r:id="rId105"/>
    <p:sldId id="612" r:id="rId106"/>
    <p:sldId id="613" r:id="rId107"/>
    <p:sldId id="465" r:id="rId108"/>
    <p:sldId id="466" r:id="rId109"/>
    <p:sldId id="467" r:id="rId110"/>
    <p:sldId id="468" r:id="rId111"/>
    <p:sldId id="537" r:id="rId112"/>
    <p:sldId id="469" r:id="rId113"/>
    <p:sldId id="470" r:id="rId114"/>
    <p:sldId id="574" r:id="rId115"/>
    <p:sldId id="456" r:id="rId116"/>
    <p:sldId id="457" r:id="rId117"/>
    <p:sldId id="538" r:id="rId118"/>
    <p:sldId id="458" r:id="rId119"/>
    <p:sldId id="459" r:id="rId120"/>
    <p:sldId id="614" r:id="rId121"/>
    <p:sldId id="615" r:id="rId122"/>
    <p:sldId id="616" r:id="rId123"/>
    <p:sldId id="617" r:id="rId124"/>
    <p:sldId id="439" r:id="rId125"/>
    <p:sldId id="440" r:id="rId126"/>
    <p:sldId id="471" r:id="rId127"/>
    <p:sldId id="473" r:id="rId128"/>
    <p:sldId id="474" r:id="rId129"/>
    <p:sldId id="475" r:id="rId130"/>
    <p:sldId id="476" r:id="rId131"/>
    <p:sldId id="477" r:id="rId132"/>
    <p:sldId id="478" r:id="rId133"/>
    <p:sldId id="575" r:id="rId134"/>
    <p:sldId id="576" r:id="rId135"/>
    <p:sldId id="618" r:id="rId136"/>
    <p:sldId id="619" r:id="rId137"/>
    <p:sldId id="620" r:id="rId138"/>
    <p:sldId id="621" r:id="rId139"/>
    <p:sldId id="622" r:id="rId140"/>
    <p:sldId id="623" r:id="rId141"/>
    <p:sldId id="624" r:id="rId142"/>
    <p:sldId id="625" r:id="rId143"/>
    <p:sldId id="520" r:id="rId144"/>
    <p:sldId id="577" r:id="rId145"/>
    <p:sldId id="578" r:id="rId146"/>
    <p:sldId id="626" r:id="rId147"/>
    <p:sldId id="627" r:id="rId148"/>
    <p:sldId id="628" r:id="rId149"/>
    <p:sldId id="629" r:id="rId150"/>
    <p:sldId id="630" r:id="rId151"/>
    <p:sldId id="571" r:id="rId152"/>
    <p:sldId id="572" r:id="rId153"/>
    <p:sldId id="430" r:id="rId154"/>
    <p:sldId id="431" r:id="rId155"/>
    <p:sldId id="541" r:id="rId156"/>
    <p:sldId id="542" r:id="rId157"/>
    <p:sldId id="339" r:id="rId158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2" d="100"/>
          <a:sy n="112" d="100"/>
        </p:scale>
        <p:origin x="19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notesMaster" Target="notesMasters/notesMaster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presProps" Target="pres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35075416011004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6F-4877-8A5E-9F910ABDC738}"/>
                </c:ext>
              </c:extLst>
            </c:dLbl>
            <c:dLbl>
              <c:idx val="1"/>
              <c:layout>
                <c:manualLayout>
                  <c:x val="1.5432098765432098E-2"/>
                  <c:y val="-0.34632788549020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6F-4877-8A5E-9F910ABDC738}"/>
                </c:ext>
              </c:extLst>
            </c:dLbl>
            <c:dLbl>
              <c:idx val="2"/>
              <c:layout>
                <c:manualLayout>
                  <c:x val="1.5432098765432098E-2"/>
                  <c:y val="-0.3928797701156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F6F-4877-8A5E-9F910ABDC738}"/>
                </c:ext>
              </c:extLst>
            </c:dLbl>
            <c:dLbl>
              <c:idx val="3"/>
              <c:layout>
                <c:manualLayout>
                  <c:x val="1.6975308641975197E-2"/>
                  <c:y val="-0.388805898443716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6F-4877-8A5E-9F910ABDC738}"/>
                </c:ext>
              </c:extLst>
            </c:dLbl>
            <c:dLbl>
              <c:idx val="4"/>
              <c:layout>
                <c:manualLayout>
                  <c:x val="9.2592592592592587E-3"/>
                  <c:y val="-0.3825010434276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6F-4877-8A5E-9F910ABDC738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6F-4877-8A5E-9F910ABDC7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 год факт</c:v>
                </c:pt>
                <c:pt idx="1">
                  <c:v>2021 год 
план</c:v>
                </c:pt>
                <c:pt idx="2">
                  <c:v>2022 год 
прогноз</c:v>
                </c:pt>
                <c:pt idx="3">
                  <c:v>2023 год
 прогноз</c:v>
                </c:pt>
                <c:pt idx="4">
                  <c:v>2024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182</c:v>
                </c:pt>
                <c:pt idx="1">
                  <c:v>183.1</c:v>
                </c:pt>
                <c:pt idx="2">
                  <c:v>185.5</c:v>
                </c:pt>
                <c:pt idx="3">
                  <c:v>188</c:v>
                </c:pt>
                <c:pt idx="4">
                  <c:v>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F6F-4877-8A5E-9F910ABDC7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12069496"/>
        <c:axId val="312067536"/>
        <c:axId val="0"/>
      </c:bar3DChart>
      <c:catAx>
        <c:axId val="312069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12067536"/>
        <c:crossesAt val="0"/>
        <c:auto val="1"/>
        <c:lblAlgn val="ctr"/>
        <c:lblOffset val="100"/>
        <c:tickLblSkip val="1"/>
        <c:noMultiLvlLbl val="0"/>
      </c:catAx>
      <c:valAx>
        <c:axId val="312067536"/>
        <c:scaling>
          <c:orientation val="minMax"/>
          <c:max val="25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12069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0.1608670973880395"/>
                  <c:y val="-0.2436432101151622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0.25725204322026884"/>
                  <c:y val="-0.2177448320049675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0.25011584657735086"/>
                  <c:y val="-3.186289803416058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17120877832187686"/>
                  <c:y val="0.1938272079358000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-0.24054521007637331"/>
                  <c:y val="5.352525518473594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755218421785662"/>
                  <c:y val="-8.67735273566095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23060622088689017"/>
                  <c:y val="-0.2482925873733327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8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Патент</c:v>
                </c:pt>
                <c:pt idx="4">
                  <c:v>Налог на имущество физ.лиц</c:v>
                </c:pt>
                <c:pt idx="5">
                  <c:v>Земельный налог юр.л.</c:v>
                </c:pt>
                <c:pt idx="6">
                  <c:v>Земельный налог физ.л.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1663</c:v>
                </c:pt>
                <c:pt idx="1">
                  <c:v>103.2</c:v>
                </c:pt>
                <c:pt idx="2">
                  <c:v>780</c:v>
                </c:pt>
                <c:pt idx="3">
                  <c:v>98</c:v>
                </c:pt>
                <c:pt idx="4">
                  <c:v>240</c:v>
                </c:pt>
                <c:pt idx="5">
                  <c:v>1480</c:v>
                </c:pt>
                <c:pt idx="6">
                  <c:v>330</c:v>
                </c:pt>
                <c:pt idx="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0.23743899631119872"/>
                  <c:y val="-0.22754891269391125"/>
                </c:manualLayout>
              </c:layout>
              <c:tx>
                <c:rich>
                  <a:bodyPr/>
                  <a:lstStyle/>
                  <a:p>
                    <a:fld id="{E73A965D-9F18-4197-B561-213CBD17BE9A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B10F1D4F-D26A-43DE-82B3-95FE3898DB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0.2434480911138697"/>
                  <c:y val="9.79690122150170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0.2069237278233452"/>
                  <c:y val="0.2833603386791139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3.9460188803498485E-3"/>
                  <c:y val="0.1964189651442237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-0.19952057530006248"/>
                  <c:y val="0.1425007941214669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-0.30643925100276215"/>
                  <c:y val="-8.360260440545734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7443735897160854"/>
                  <c:y val="-0.362996052081850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841474989368995"/>
                      <c:h val="0.190466317514016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Сервитут</c:v>
                </c:pt>
                <c:pt idx="1">
                  <c:v>Найм, реклама</c:v>
                </c:pt>
                <c:pt idx="2">
                  <c:v>Плата за негативное воздействие</c:v>
                </c:pt>
                <c:pt idx="3">
                  <c:v>Продажа имущества</c:v>
                </c:pt>
                <c:pt idx="4">
                  <c:v>Продажа земли (с дорезками)</c:v>
                </c:pt>
                <c:pt idx="5">
                  <c:v>Штрафы</c:v>
                </c:pt>
                <c:pt idx="6">
                  <c:v>Прочие платежи (вырубка и проч.)</c:v>
                </c:pt>
                <c:pt idx="7">
                  <c:v>Аренда земли</c:v>
                </c:pt>
                <c:pt idx="8">
                  <c:v>Аренда имущества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0.5</c:v>
                </c:pt>
                <c:pt idx="1">
                  <c:v>32.4</c:v>
                </c:pt>
                <c:pt idx="2">
                  <c:v>3.5</c:v>
                </c:pt>
                <c:pt idx="3">
                  <c:v>322</c:v>
                </c:pt>
                <c:pt idx="4">
                  <c:v>95</c:v>
                </c:pt>
                <c:pt idx="5">
                  <c:v>10</c:v>
                </c:pt>
                <c:pt idx="6">
                  <c:v>10</c:v>
                </c:pt>
                <c:pt idx="7">
                  <c:v>460</c:v>
                </c:pt>
                <c:pt idx="8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A6-4ED6-9694-5DCE54BEDB0B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A6-4ED6-9694-5DCE54BEDB0B}"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A6-4ED6-9694-5DCE54BEDB0B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A6-4ED6-9694-5DCE54BEDB0B}"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 formatCode="#,##0.00">
                  <c:v>1297.3</c:v>
                </c:pt>
                <c:pt idx="1">
                  <c:v>1542.3</c:v>
                </c:pt>
                <c:pt idx="2">
                  <c:v>1663</c:v>
                </c:pt>
                <c:pt idx="3">
                  <c:v>1860</c:v>
                </c:pt>
                <c:pt idx="4">
                  <c:v>2020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A6-4ED6-9694-5DCE54BEDB0B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 formatCode="General">
                  <c:v>100.7</c:v>
                </c:pt>
                <c:pt idx="1">
                  <c:v>579.6</c:v>
                </c:pt>
                <c:pt idx="2">
                  <c:v>552.9</c:v>
                </c:pt>
                <c:pt idx="3">
                  <c:v>487.9</c:v>
                </c:pt>
                <c:pt idx="4">
                  <c:v>452.9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A6-4ED6-9694-5DCE54BEDB0B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A6-4ED6-9694-5DCE54BEDB0B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A6-4ED6-9694-5DCE54BEDB0B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7A6-4ED6-9694-5DCE54BEDB0B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 formatCode="General">
                  <c:v>1873.9</c:v>
                </c:pt>
                <c:pt idx="1">
                  <c:v>1680.3</c:v>
                </c:pt>
                <c:pt idx="2">
                  <c:v>2050</c:v>
                </c:pt>
                <c:pt idx="3">
                  <c:v>2065</c:v>
                </c:pt>
                <c:pt idx="4">
                  <c:v>2080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A6-4ED6-9694-5DCE54BEDB0B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 formatCode="#,##0.00">
                  <c:v>553.5</c:v>
                </c:pt>
                <c:pt idx="1">
                  <c:v>768</c:v>
                </c:pt>
                <c:pt idx="2">
                  <c:v>878</c:v>
                </c:pt>
                <c:pt idx="3">
                  <c:v>1065</c:v>
                </c:pt>
                <c:pt idx="4">
                  <c:v>1230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 formatCode="General">
                  <c:v>621.79999999999995</c:v>
                </c:pt>
                <c:pt idx="1">
                  <c:v>210</c:v>
                </c:pt>
                <c:pt idx="2">
                  <c:v>417</c:v>
                </c:pt>
                <c:pt idx="3">
                  <c:v>158</c:v>
                </c:pt>
                <c:pt idx="4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7A6-4ED6-9694-5DCE54BEDB0B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7A6-4ED6-9694-5DCE54BEDB0B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 formatCode="General">
                  <c:v>191.2</c:v>
                </c:pt>
                <c:pt idx="1">
                  <c:v>107.5</c:v>
                </c:pt>
                <c:pt idx="2">
                  <c:v>103.2</c:v>
                </c:pt>
                <c:pt idx="3">
                  <c:v>100.8</c:v>
                </c:pt>
                <c:pt idx="4">
                  <c:v>106.6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7A6-4ED6-9694-5DCE54BEDB0B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7A6-4ED6-9694-5DCE54BEDB0B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 formatCode="General">
                  <c:v>261</c:v>
                </c:pt>
                <c:pt idx="1">
                  <c:v>491.6</c:v>
                </c:pt>
                <c:pt idx="2">
                  <c:v>53.5</c:v>
                </c:pt>
                <c:pt idx="3">
                  <c:v>45.5</c:v>
                </c:pt>
                <c:pt idx="4" formatCode="0.0">
                  <c:v>44.3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27321872"/>
        <c:axId val="524740488"/>
        <c:axId val="0"/>
      </c:bar3DChart>
      <c:catAx>
        <c:axId val="527321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4740488"/>
        <c:crosses val="autoZero"/>
        <c:auto val="1"/>
        <c:lblAlgn val="ctr"/>
        <c:lblOffset val="100"/>
        <c:noMultiLvlLbl val="0"/>
      </c:catAx>
      <c:valAx>
        <c:axId val="524740488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7321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A4-46F3-9BF0-D102ADBE9A4C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A4-46F3-9BF0-D102ADBE9A4C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A4-46F3-9BF0-D102ADBE9A4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г.о.Подольск</c:v>
                </c:pt>
                <c:pt idx="5">
                  <c:v>г.о.Волоколамск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23771.65</c:v>
                </c:pt>
                <c:pt idx="1">
                  <c:v>29552</c:v>
                </c:pt>
                <c:pt idx="2">
                  <c:v>33958.76</c:v>
                </c:pt>
                <c:pt idx="3">
                  <c:v>12772.2</c:v>
                </c:pt>
                <c:pt idx="4">
                  <c:v>21779.52</c:v>
                </c:pt>
                <c:pt idx="5">
                  <c:v>44112.639999999999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A4-46F3-9BF0-D102ADBE9A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084536"/>
        <c:axId val="527086104"/>
      </c:barChart>
      <c:catAx>
        <c:axId val="527084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27086104"/>
        <c:crosses val="autoZero"/>
        <c:auto val="1"/>
        <c:lblAlgn val="ctr"/>
        <c:lblOffset val="100"/>
        <c:noMultiLvlLbl val="0"/>
      </c:catAx>
      <c:valAx>
        <c:axId val="527086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27084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FC-462B-A098-E39074A69FF1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FC-462B-A098-E39074A69FF1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FC-462B-A098-E39074A69FF1}"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FC-462B-A098-E39074A69FF1}"/>
                </c:ext>
              </c:extLst>
            </c:dLbl>
            <c:dLbl>
              <c:idx val="4"/>
              <c:layout>
                <c:manualLayout>
                  <c:x val="1.1942701363818881E-2"/>
                  <c:y val="-1.771926077894894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587.64499999999998</c:v>
                </c:pt>
                <c:pt idx="1">
                  <c:v>767.7</c:v>
                </c:pt>
                <c:pt idx="2">
                  <c:v>2010.5</c:v>
                </c:pt>
                <c:pt idx="3">
                  <c:v>1701.3</c:v>
                </c:pt>
                <c:pt idx="4">
                  <c:v>1163.5999999999999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FC-462B-A098-E39074A69FF1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FC-462B-A098-E39074A69FF1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FC-462B-A098-E39074A69FF1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FC-462B-A098-E39074A69FF1}"/>
                </c:ext>
              </c:extLst>
            </c:dLbl>
            <c:dLbl>
              <c:idx val="4"/>
              <c:layout>
                <c:manualLayout>
                  <c:x val="1.1942701363818881E-2"/>
                  <c:y val="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3037.5120000000002</c:v>
                </c:pt>
                <c:pt idx="1">
                  <c:v>2965.4</c:v>
                </c:pt>
                <c:pt idx="2">
                  <c:v>3062.3</c:v>
                </c:pt>
                <c:pt idx="3">
                  <c:v>3038.3</c:v>
                </c:pt>
                <c:pt idx="4">
                  <c:v>3059.1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EFC-462B-A098-E39074A69FF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FC-462B-A098-E39074A69FF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EFC-462B-A098-E39074A69FF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40.380000000000003</c:v>
                </c:pt>
                <c:pt idx="1">
                  <c:v>4.8</c:v>
                </c:pt>
                <c:pt idx="2">
                  <c:v>9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EFC-462B-A098-E39074A69F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94</c:v>
                </c:pt>
                <c:pt idx="1">
                  <c:v>71.3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EFC-462B-A098-E39074A69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27083752"/>
        <c:axId val="527084928"/>
        <c:axId val="0"/>
      </c:bar3DChart>
      <c:catAx>
        <c:axId val="527083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7084928"/>
        <c:crosses val="autoZero"/>
        <c:auto val="1"/>
        <c:lblAlgn val="ctr"/>
        <c:lblOffset val="100"/>
        <c:noMultiLvlLbl val="0"/>
      </c:catAx>
      <c:valAx>
        <c:axId val="52708492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7083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39367093249934"/>
          <c:y val="0.24628186126685933"/>
          <c:w val="0.21114214071511392"/>
          <c:h val="0.4678623817777430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E-4"/>
          <c:y val="1.29050701683552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8"/>
          <c:y val="0.17051611474063869"/>
          <c:w val="0.43555969399485744"/>
          <c:h val="0.6108642061451171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31388590922847653"/>
                  <c:y val="0.1225981873623437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3B7-431B-B302-9CF72CD53D88}"/>
                </c:ext>
              </c:extLst>
            </c:dLbl>
            <c:dLbl>
              <c:idx val="1"/>
              <c:layout>
                <c:manualLayout>
                  <c:x val="-0.24606633745675768"/>
                  <c:y val="-1.935777788880129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B7-431B-B302-9CF72CD53D88}"/>
                </c:ext>
              </c:extLst>
            </c:dLbl>
            <c:dLbl>
              <c:idx val="2"/>
              <c:layout>
                <c:manualLayout>
                  <c:x val="-0.25646894497102662"/>
                  <c:y val="-0.15769099486022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B7-431B-B302-9CF72CD53D88}"/>
                </c:ext>
              </c:extLst>
            </c:dLbl>
            <c:dLbl>
              <c:idx val="3"/>
              <c:layout>
                <c:manualLayout>
                  <c:x val="-0.23284267147704835"/>
                  <c:y val="-0.21610354697431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B7-431B-B302-9CF72CD53D88}"/>
                </c:ext>
              </c:extLst>
            </c:dLbl>
            <c:dLbl>
              <c:idx val="4"/>
              <c:layout>
                <c:manualLayout>
                  <c:x val="-4.9652816353738471E-2"/>
                  <c:y val="-0.26222751371587333"/>
                </c:manualLayout>
              </c:layout>
              <c:tx>
                <c:rich>
                  <a:bodyPr/>
                  <a:lstStyle/>
                  <a:p>
                    <a:fld id="{9A888E5F-7C54-4BB5-B05B-89FA3778EC9E}" type="CATEGORYNAME">
                      <a:rPr lang="ru-RU" baseline="0" dirty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B200092-58B8-45F8-9718-F2A214E6EC79}" type="VALUE">
                      <a:rPr lang="ru-RU" baseline="0" dirty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3B7-431B-B302-9CF72CD53D88}"/>
                </c:ext>
              </c:extLst>
            </c:dLbl>
            <c:dLbl>
              <c:idx val="5"/>
              <c:layout>
                <c:manualLayout>
                  <c:x val="0.27546623172137963"/>
                  <c:y val="-0.103240578831447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B7-431B-B302-9CF72CD53D88}"/>
                </c:ext>
              </c:extLst>
            </c:dLbl>
            <c:dLbl>
              <c:idx val="6"/>
              <c:layout>
                <c:manualLayout>
                  <c:x val="0.28760310157108981"/>
                  <c:y val="-0.223688259517279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B7-431B-B302-9CF72CD53D88}"/>
                </c:ext>
              </c:extLst>
            </c:dLbl>
            <c:dLbl>
              <c:idx val="7"/>
              <c:layout>
                <c:manualLayout>
                  <c:x val="0.31341105777518979"/>
                  <c:y val="1.075422696160902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B7-431B-B302-9CF72CD53D88}"/>
                </c:ext>
              </c:extLst>
            </c:dLbl>
            <c:dLbl>
              <c:idx val="8"/>
              <c:layout>
                <c:manualLayout>
                  <c:x val="0.26997029065735989"/>
                  <c:y val="0.169916785993423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B7-431B-B302-9CF72CD53D88}"/>
                </c:ext>
              </c:extLst>
            </c:dLbl>
            <c:dLbl>
              <c:idx val="9"/>
              <c:layout>
                <c:manualLayout>
                  <c:x val="3.9873602371066456E-2"/>
                  <c:y val="0.193576052525329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B7-431B-B302-9CF72CD53D88}"/>
                </c:ext>
              </c:extLst>
            </c:dLbl>
            <c:dLbl>
              <c:idx val="10"/>
              <c:layout>
                <c:manualLayout>
                  <c:x val="-0.15182642541633312"/>
                  <c:y val="0.17852013732891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3B7-431B-B302-9CF72CD53D88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1684.73</c:v>
                </c:pt>
                <c:pt idx="1">
                  <c:v>93.08</c:v>
                </c:pt>
                <c:pt idx="2">
                  <c:v>854.76</c:v>
                </c:pt>
                <c:pt idx="3">
                  <c:v>1411</c:v>
                </c:pt>
                <c:pt idx="4">
                  <c:v>20.14</c:v>
                </c:pt>
                <c:pt idx="5">
                  <c:v>5233.3</c:v>
                </c:pt>
                <c:pt idx="6">
                  <c:v>863.7</c:v>
                </c:pt>
                <c:pt idx="7">
                  <c:v>270</c:v>
                </c:pt>
                <c:pt idx="8">
                  <c:v>612.6</c:v>
                </c:pt>
                <c:pt idx="9">
                  <c:v>76</c:v>
                </c:pt>
                <c:pt idx="1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26"/>
          <c:y val="0.20975015217790396"/>
          <c:w val="0.50028659373616791"/>
          <c:h val="0.738267808265503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431963357905819"/>
                  <c:y val="9.393110378326001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3B70335-3575-460D-991A-6E6DF8B4FD32}" type="CATEGORYNAM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68FE761-CEB9-4C68-B9AC-BCACF2DBB16C}" type="VALU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FB1-4F0F-8595-8BC72BA0AC30}"/>
                </c:ext>
              </c:extLst>
            </c:dLbl>
            <c:dLbl>
              <c:idx val="1"/>
              <c:layout>
                <c:manualLayout>
                  <c:x val="-0.17414526623499088"/>
                  <c:y val="-0.223018509003112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FB1-4F0F-8595-8BC72BA0AC30}"/>
                </c:ext>
              </c:extLst>
            </c:dLbl>
            <c:dLbl>
              <c:idx val="2"/>
              <c:layout>
                <c:manualLayout>
                  <c:x val="0.14887767195610857"/>
                  <c:y val="-0.19734244381009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FB1-4F0F-8595-8BC72BA0AC30}"/>
                </c:ext>
              </c:extLst>
            </c:dLbl>
            <c:dLbl>
              <c:idx val="3"/>
              <c:layout>
                <c:manualLayout>
                  <c:x val="0.22129817061670962"/>
                  <c:y val="-0.2069427679642080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FB1-4F0F-8595-8BC72BA0AC30}"/>
                </c:ext>
              </c:extLst>
            </c:dLbl>
            <c:dLbl>
              <c:idx val="4"/>
              <c:layout>
                <c:manualLayout>
                  <c:x val="0.2200294799934987"/>
                  <c:y val="0.212860938541656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FB1-4F0F-8595-8BC72BA0AC30}"/>
                </c:ext>
              </c:extLst>
            </c:dLbl>
            <c:dLbl>
              <c:idx val="5"/>
              <c:layout>
                <c:manualLayout>
                  <c:x val="-0.38379015527755078"/>
                  <c:y val="-0.118563957339195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B85-4DD9-A4B4-0A1475BFA7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4.78</c:v>
                </c:pt>
                <c:pt idx="1">
                  <c:v>12.74</c:v>
                </c:pt>
                <c:pt idx="2">
                  <c:v>454.49</c:v>
                </c:pt>
                <c:pt idx="3">
                  <c:v>43.29</c:v>
                </c:pt>
                <c:pt idx="4">
                  <c:v>7</c:v>
                </c:pt>
                <c:pt idx="5">
                  <c:v>1162.42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8153620441"/>
                  <c:y val="-0.2112928369991590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37E5F5C-239D-4E97-BC4C-2270931320E7}" type="CATEGORYNAME">
                      <a:rPr lang="ru-RU" b="1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1BFDE1C-ECF9-4F60-9217-5D4A9300D8BD}" type="VALUE">
                      <a:rPr lang="ru-RU" b="1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0.3025651124931148"/>
                  <c:y val="2.5461931854597886E-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73-43C5-9A7D-ECACE6339E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Лесное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5.7</c:v>
                </c:pt>
                <c:pt idx="1">
                  <c:v>80.2</c:v>
                </c:pt>
                <c:pt idx="2">
                  <c:v>723</c:v>
                </c:pt>
                <c:pt idx="3">
                  <c:v>0.92</c:v>
                </c:pt>
                <c:pt idx="4">
                  <c:v>17.29</c:v>
                </c:pt>
                <c:pt idx="5">
                  <c:v>27.65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5"/>
          <c:y val="0.39677929244655613"/>
          <c:w val="0.47528097015545001"/>
          <c:h val="0.7751291523164102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2402837616995989"/>
                  <c:y val="-0.1285852598850807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Жилищное хозяйство</a:t>
                    </a:r>
                    <a:r>
                      <a:rPr lang="ru-RU" b="0" dirty="0"/>
                      <a:t>
</a:t>
                    </a:r>
                    <a:r>
                      <a:rPr lang="ru-RU" b="0" dirty="0" smtClean="0"/>
                      <a:t>42,0 </a:t>
                    </a:r>
                    <a:r>
                      <a:rPr lang="ru-RU" dirty="0"/>
                      <a:t>
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4314970120279017"/>
                  <c:y val="0.206021789686516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1679926212053682"/>
                  <c:y val="-0.234229540592696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42</c:v>
                </c:pt>
                <c:pt idx="1">
                  <c:v>187</c:v>
                </c:pt>
                <c:pt idx="2">
                  <c:v>1182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21451076190354"/>
          <c:y val="0.29681249338977717"/>
          <c:w val="0.36805983567346434"/>
          <c:h val="0.5984648128884029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4228279738903872"/>
                  <c:y val="0.2465653316374436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47-419F-AEFE-44D6ECC809F1}"/>
                </c:ext>
              </c:extLst>
            </c:dLbl>
            <c:dLbl>
              <c:idx val="1"/>
              <c:layout>
                <c:manualLayout>
                  <c:x val="-0.29402595912088314"/>
                  <c:y val="-0.214906720602952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31984158735468"/>
                      <c:h val="0.327084869357950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47-419F-AEFE-44D6ECC809F1}"/>
                </c:ext>
              </c:extLst>
            </c:dLbl>
            <c:dLbl>
              <c:idx val="2"/>
              <c:layout>
                <c:manualLayout>
                  <c:x val="-0.30474205812337918"/>
                  <c:y val="-9.35504982145232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943681255692496"/>
                      <c:h val="0.248520366423932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E47-419F-AEFE-44D6ECC809F1}"/>
                </c:ext>
              </c:extLst>
            </c:dLbl>
            <c:dLbl>
              <c:idx val="3"/>
              <c:layout>
                <c:manualLayout>
                  <c:x val="-4.8448810289678422E-2"/>
                  <c:y val="-0.1938408419877088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883087114522879"/>
                      <c:h val="0.30463786851965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758-4C3F-817D-8B0E90125A37}"/>
                </c:ext>
              </c:extLst>
            </c:dLbl>
            <c:dLbl>
              <c:idx val="4"/>
              <c:layout>
                <c:manualLayout>
                  <c:x val="0.27378474018622068"/>
                  <c:y val="-0.1817795283798393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5256879449421"/>
                      <c:h val="0.230883437193847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7E47-419F-AEFE-44D6ECC809F1}"/>
                </c:ext>
              </c:extLst>
            </c:dLbl>
            <c:dLbl>
              <c:idx val="5"/>
              <c:layout>
                <c:manualLayout>
                  <c:x val="0.40636442846494747"/>
                  <c:y val="-0.2471394428064415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47-419F-AEFE-44D6ECC809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Молодежная политика и оздоровление детей</c:v>
                </c:pt>
                <c:pt idx="4">
                  <c:v>Другие вопросы в области образования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1187.07</c:v>
                </c:pt>
                <c:pt idx="1">
                  <c:v>3474.68</c:v>
                </c:pt>
                <c:pt idx="2">
                  <c:v>386.43</c:v>
                </c:pt>
                <c:pt idx="3">
                  <c:v>57.26</c:v>
                </c:pt>
                <c:pt idx="4">
                  <c:v>127.87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47-419F-AEFE-44D6ECC809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73900869988806"/>
          <c:y val="9.4004939622093275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9654386692076641E-3"/>
                  <c:y val="-0.348782079768914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968161143599735E-2"/>
                      <c:h val="5.92073022265763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47E-49D8-B7D9-D481508460A2}"/>
                </c:ext>
              </c:extLst>
            </c:dLbl>
            <c:dLbl>
              <c:idx val="1"/>
              <c:layout>
                <c:manualLayout>
                  <c:x val="1.2426900584795321E-2"/>
                  <c:y val="-0.408277952841848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47E-49D8-B7D9-D481508460A2}"/>
                </c:ext>
              </c:extLst>
            </c:dLbl>
            <c:dLbl>
              <c:idx val="2"/>
              <c:layout>
                <c:manualLayout>
                  <c:x val="1.5594541910331383E-2"/>
                  <c:y val="-0.419502306912872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47E-49D8-B7D9-D481508460A2}"/>
                </c:ext>
              </c:extLst>
            </c:dLbl>
            <c:dLbl>
              <c:idx val="3"/>
              <c:layout>
                <c:manualLayout>
                  <c:x val="1.3888888888888888E-2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7E-49D8-B7D9-D481508460A2}"/>
                </c:ext>
              </c:extLst>
            </c:dLbl>
            <c:dLbl>
              <c:idx val="4"/>
              <c:layout>
                <c:manualLayout>
                  <c:x val="1.1371020142948776E-3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7E-49D8-B7D9-D481508460A2}"/>
                </c:ext>
              </c:extLst>
            </c:dLbl>
            <c:dLbl>
              <c:idx val="5"/>
              <c:layout>
                <c:manualLayout>
                  <c:x val="9.2592592592591408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7E-49D8-B7D9-D481508460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факт</c:v>
                </c:pt>
                <c:pt idx="1">
                  <c:v>2021 год 
план</c:v>
                </c:pt>
                <c:pt idx="2">
                  <c:v>2022 год 
прогноз</c:v>
                </c:pt>
                <c:pt idx="3">
                  <c:v>2023 год 
прогноз</c:v>
                </c:pt>
                <c:pt idx="4">
                  <c:v>2024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63289.1</c:v>
                </c:pt>
                <c:pt idx="1">
                  <c:v>71495</c:v>
                </c:pt>
                <c:pt idx="2">
                  <c:v>76143.199999999997</c:v>
                </c:pt>
                <c:pt idx="3">
                  <c:v>80977.899999999994</c:v>
                </c:pt>
                <c:pt idx="4">
                  <c:v>86414.9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7E-49D8-B7D9-D48150846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8024248"/>
        <c:axId val="518021896"/>
        <c:axId val="0"/>
      </c:bar3DChart>
      <c:catAx>
        <c:axId val="518024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8021896"/>
        <c:crosses val="autoZero"/>
        <c:auto val="1"/>
        <c:lblAlgn val="ctr"/>
        <c:lblOffset val="100"/>
        <c:noMultiLvlLbl val="0"/>
      </c:catAx>
      <c:valAx>
        <c:axId val="518021896"/>
        <c:scaling>
          <c:orientation val="minMax"/>
          <c:max val="8000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8024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8"/>
          <c:y val="0.27886404094635481"/>
          <c:w val="0.50183838432366357"/>
          <c:h val="0.6477216355805439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5522190726978938"/>
                  <c:y val="-0.446297633596266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13593551333803"/>
                      <c:h val="0.346176006283539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CDB-48FC-BCC1-1CEBB2B3D9A2}"/>
                </c:ext>
              </c:extLst>
            </c:dLbl>
            <c:dLbl>
              <c:idx val="1"/>
              <c:layout>
                <c:manualLayout>
                  <c:x val="0.2645428235749312"/>
                  <c:y val="-9.37468059104543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73403334510592"/>
                      <c:h val="0.633288807703536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CDB-48FC-BCC1-1CEBB2B3D9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834.5</c:v>
                </c:pt>
                <c:pt idx="1">
                  <c:v>29.2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DB-48FC-BCC1-1CEBB2B3D9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1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82"/>
          <c:y val="0.21926993096863129"/>
          <c:w val="0.45672797184493652"/>
          <c:h val="0.7282959551040881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531717881019754"/>
                  <c:y val="-0.22307332282228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3820834546749"/>
                      <c:h val="0.28876896561042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055-4CB7-85BB-9900B748200B}"/>
                </c:ext>
              </c:extLst>
            </c:dLbl>
            <c:dLbl>
              <c:idx val="1"/>
              <c:layout>
                <c:manualLayout>
                  <c:x val="0.24484983694622175"/>
                  <c:y val="2.180520131332925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55-4CB7-85BB-9900B748200B}"/>
                </c:ext>
              </c:extLst>
            </c:dLbl>
            <c:dLbl>
              <c:idx val="2"/>
              <c:layout>
                <c:manualLayout>
                  <c:x val="-0.2395464018812177"/>
                  <c:y val="-0.297921101859553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920531201452574"/>
                      <c:h val="0.35550329242696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055-4CB7-85BB-9900B74820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113.7</c:v>
                </c:pt>
                <c:pt idx="2">
                  <c:v>139.30000000000001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55-4CB7-85BB-9900B74820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01527710708743"/>
          <c:y val="0.16648005537769317"/>
          <c:w val="0.46861742542750134"/>
          <c:h val="0.808933266674073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FEB-4964-8521-9F55DF7E8EE5}"/>
              </c:ext>
            </c:extLst>
          </c:dPt>
          <c:dLbls>
            <c:dLbl>
              <c:idx val="0"/>
              <c:layout>
                <c:manualLayout>
                  <c:x val="2.7028080120572937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5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612,6</a:t>
                    </a:r>
                    <a:r>
                      <a:rPr lang="en-US" sz="2395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Times New Roman"/>
                      </a:rPr>
                      <a:t>  </a:t>
                    </a:r>
                    <a:r>
                      <a:rPr lang="en-US" sz="1795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FEB-4964-8521-9F55DF7E8EE5}"/>
                </c:ext>
              </c:extLst>
            </c:dLbl>
            <c:spPr>
              <a:noFill/>
              <a:ln w="25404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612.6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EB-4964-8521-9F55DF7E8E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4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87"/>
          <c:h val="0.7266275969336748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45838557620582"/>
                  <c:y val="-0.1788087808734890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7D2-4E09-9D4B-9976DBA28F04}"/>
                </c:ext>
              </c:extLst>
            </c:dLbl>
            <c:dLbl>
              <c:idx val="1"/>
              <c:layout>
                <c:manualLayout>
                  <c:x val="-0.24984208103861474"/>
                  <c:y val="-0.133375880033119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D2-4E09-9D4B-9976DBA28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15.17</c:v>
                </c:pt>
                <c:pt idx="1">
                  <c:v>60.79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(план)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8108.1</c:v>
                </c:pt>
                <c:pt idx="1">
                  <c:v>9724.0300000000007</c:v>
                </c:pt>
                <c:pt idx="2">
                  <c:v>10768.69</c:v>
                </c:pt>
                <c:pt idx="3">
                  <c:v>10316.17</c:v>
                </c:pt>
                <c:pt idx="4">
                  <c:v>9650.56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50-4CC2-9635-9F318500D68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50-4CC2-9635-9F318500D688}"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850-4CC2-9635-9F318500D6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(план)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31.4</c:v>
                </c:pt>
                <c:pt idx="1">
                  <c:v>263.64</c:v>
                </c:pt>
                <c:pt idx="2">
                  <c:v>430.65</c:v>
                </c:pt>
                <c:pt idx="3">
                  <c:v>305.67</c:v>
                </c:pt>
                <c:pt idx="4">
                  <c:v>702.8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50-4CC2-9635-9F318500D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1212296"/>
        <c:axId val="531212688"/>
        <c:axId val="0"/>
      </c:bar3DChart>
      <c:catAx>
        <c:axId val="531212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31212688"/>
        <c:crosses val="autoZero"/>
        <c:auto val="1"/>
        <c:lblAlgn val="ctr"/>
        <c:lblOffset val="100"/>
        <c:noMultiLvlLbl val="0"/>
      </c:catAx>
      <c:valAx>
        <c:axId val="5312126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31212296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278102664063E-3"/>
                  <c:y val="-0.35917225995269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5E-43F8-BEC0-7E2AA32F1802}"/>
                </c:ext>
              </c:extLst>
            </c:dLbl>
            <c:dLbl>
              <c:idx val="1"/>
              <c:layout>
                <c:manualLayout>
                  <c:x val="7.5536062378167637E-3"/>
                  <c:y val="-0.294633494492441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5E-43F8-BEC0-7E2AA32F1802}"/>
                </c:ext>
              </c:extLst>
            </c:dLbl>
            <c:dLbl>
              <c:idx val="2"/>
              <c:layout>
                <c:manualLayout>
                  <c:x val="9.0968161143599735E-3"/>
                  <c:y val="-0.364784326514451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5E-43F8-BEC0-7E2AA32F1802}"/>
                </c:ext>
              </c:extLst>
            </c:dLbl>
            <c:dLbl>
              <c:idx val="3"/>
              <c:layout>
                <c:manualLayout>
                  <c:x val="9.0155945419102129E-3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5E-43F8-BEC0-7E2AA32F1802}"/>
                </c:ext>
              </c:extLst>
            </c:dLbl>
            <c:dLbl>
              <c:idx val="4"/>
              <c:layout>
                <c:manualLayout>
                  <c:x val="1.2508122157244964E-2"/>
                  <c:y val="-0.446159291659983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5E-43F8-BEC0-7E2AA32F1802}"/>
                </c:ext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5E-43F8-BEC0-7E2AA32F18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факт</c:v>
                </c:pt>
                <c:pt idx="1">
                  <c:v>2021 год 
план</c:v>
                </c:pt>
                <c:pt idx="2">
                  <c:v>2022 год 
прогноз</c:v>
                </c:pt>
                <c:pt idx="3">
                  <c:v>2023  год 
прогноз</c:v>
                </c:pt>
                <c:pt idx="4">
                  <c:v>2024 год 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191</c:v>
                </c:pt>
                <c:pt idx="1">
                  <c:v>230</c:v>
                </c:pt>
                <c:pt idx="2">
                  <c:v>315.04000000000002</c:v>
                </c:pt>
                <c:pt idx="3">
                  <c:v>383</c:v>
                </c:pt>
                <c:pt idx="4">
                  <c:v>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75E-43F8-BEC0-7E2AA32F1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8024640"/>
        <c:axId val="518022680"/>
        <c:axId val="0"/>
      </c:bar3DChart>
      <c:catAx>
        <c:axId val="518024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8022680"/>
        <c:crosses val="autoZero"/>
        <c:auto val="1"/>
        <c:lblAlgn val="ctr"/>
        <c:lblOffset val="100"/>
        <c:noMultiLvlLbl val="0"/>
      </c:catAx>
      <c:valAx>
        <c:axId val="518022680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8024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371809206628144E-2"/>
          <c:y val="1.8312201422064214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3808665069003E-2"/>
                  <c:y val="-0.39359862793022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96-46E7-BC1E-2B6E77DE4213}"/>
                </c:ext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96-46E7-BC1E-2B6E77DE4213}"/>
                </c:ext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296-46E7-BC1E-2B6E77DE4213}"/>
                </c:ext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96-46E7-BC1E-2B6E77DE4213}"/>
                </c:ext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96-46E7-BC1E-2B6E77DE4213}"/>
                </c:ext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96-46E7-BC1E-2B6E77DE4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факт</c:v>
                </c:pt>
                <c:pt idx="1">
                  <c:v>2021 год 
план</c:v>
                </c:pt>
                <c:pt idx="2">
                  <c:v>2022  год 
прогноз</c:v>
                </c:pt>
                <c:pt idx="3">
                  <c:v>2023 год 
прогноз</c:v>
                </c:pt>
                <c:pt idx="4">
                  <c:v>2024 год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44.34</c:v>
                </c:pt>
                <c:pt idx="1">
                  <c:v>45.34</c:v>
                </c:pt>
                <c:pt idx="2">
                  <c:v>46.44</c:v>
                </c:pt>
                <c:pt idx="3">
                  <c:v>47.86</c:v>
                </c:pt>
                <c:pt idx="4">
                  <c:v>49.15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96-46E7-BC1E-2B6E77DE42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41794608"/>
        <c:axId val="441795000"/>
        <c:axId val="0"/>
      </c:bar3DChart>
      <c:catAx>
        <c:axId val="441794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1795000"/>
        <c:crosses val="autoZero"/>
        <c:auto val="1"/>
        <c:lblAlgn val="ctr"/>
        <c:lblOffset val="100"/>
        <c:noMultiLvlLbl val="0"/>
      </c:catAx>
      <c:valAx>
        <c:axId val="441795000"/>
        <c:scaling>
          <c:orientation val="minMax"/>
          <c:max val="5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1794608"/>
        <c:crosses val="autoZero"/>
        <c:crossBetween val="between"/>
      </c:valAx>
      <c:spPr>
        <a:ln w="12700">
          <a:solidFill>
            <a:schemeClr val="accent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EF-49DA-8EE3-ECCA77FBDBF3}"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EF-49DA-8EE3-ECCA77FBDBF3}"/>
                </c:ext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0EF-49DA-8EE3-ECCA77FBDBF3}"/>
                </c:ext>
              </c:extLst>
            </c:dLbl>
            <c:dLbl>
              <c:idx val="3"/>
              <c:layout>
                <c:manualLayout>
                  <c:x val="-2.7605628360133899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EF-49DA-8EE3-ECCA77FBDBF3}"/>
                </c:ext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0EF-49DA-8EE3-ECCA77FBDBF3}"/>
                </c:ext>
              </c:extLst>
            </c:dLbl>
            <c:dLbl>
              <c:idx val="5"/>
              <c:layout>
                <c:manualLayout>
                  <c:x val="-3.0672920400149901E-3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0EF-49DA-8EE3-ECCA77FBDBF3}"/>
                </c:ext>
              </c:extLst>
            </c:dLbl>
            <c:dLbl>
              <c:idx val="6"/>
              <c:layout>
                <c:manualLayout>
                  <c:x val="7.6682301000371936E-3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0EF-49DA-8EE3-ECCA77FBDB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ожидаемое исполнение</c:v>
                </c:pt>
                <c:pt idx="3">
                  <c:v>2022 год 
план</c:v>
                </c:pt>
                <c:pt idx="4">
                  <c:v>2023 год 
план</c:v>
                </c:pt>
                <c:pt idx="5">
                  <c:v>2024 год 
план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#\ ##0.0">
                  <c:v>9044.1</c:v>
                </c:pt>
                <c:pt idx="1">
                  <c:v>8598.6</c:v>
                </c:pt>
                <c:pt idx="2" formatCode="#\ ##0.0">
                  <c:v>9192</c:v>
                </c:pt>
                <c:pt idx="3" formatCode="#\ ##0.0">
                  <c:v>10799.3</c:v>
                </c:pt>
                <c:pt idx="4" formatCode="#\ ##0.0">
                  <c:v>10521.8</c:v>
                </c:pt>
                <c:pt idx="5" formatCode="#\ ##0.0">
                  <c:v>10253.4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0EF-49DA-8EE3-ECCA77FBDB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0EF-49DA-8EE3-ECCA77FBDBF3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0EF-49DA-8EE3-ECCA77FBDBF3}"/>
                </c:ext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0EF-49DA-8EE3-ECCA77FBDBF3}"/>
                </c:ext>
              </c:extLst>
            </c:dLbl>
            <c:dLbl>
              <c:idx val="3"/>
              <c:layout>
                <c:manualLayout>
                  <c:x val="-9.2018761200446334E-3"/>
                  <c:y val="4.64129716581197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0EF-49DA-8EE3-ECCA77FBDBF3}"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0EF-49DA-8EE3-ECCA77FBDBF3}"/>
                </c:ext>
              </c:extLst>
            </c:dLbl>
            <c:dLbl>
              <c:idx val="5"/>
              <c:layout>
                <c:manualLayout>
                  <c:x val="2.6071982340126348E-2"/>
                  <c:y val="-1.6244540080341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0EF-49DA-8EE3-ECCA77FBDBF3}"/>
                </c:ext>
              </c:extLst>
            </c:dLbl>
            <c:dLbl>
              <c:idx val="6"/>
              <c:layout>
                <c:manualLayout>
                  <c:x val="4.4475734580215726E-2"/>
                  <c:y val="-3.0168431577777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0EF-49DA-8EE3-ECCA77FBDB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ожидаемое исполнение</c:v>
                </c:pt>
                <c:pt idx="3">
                  <c:v>2022 год 
план</c:v>
                </c:pt>
                <c:pt idx="4">
                  <c:v>2023 год 
план</c:v>
                </c:pt>
                <c:pt idx="5">
                  <c:v>2024 год 
план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 formatCode="#\ ##0.0">
                  <c:v>9365</c:v>
                </c:pt>
                <c:pt idx="1">
                  <c:v>8139.5</c:v>
                </c:pt>
                <c:pt idx="2" formatCode="#\ ##0.0">
                  <c:v>9987.7000000000007</c:v>
                </c:pt>
                <c:pt idx="3" formatCode="#\ ##0.0">
                  <c:v>11199.3</c:v>
                </c:pt>
                <c:pt idx="4" formatCode="#\ ##0.0">
                  <c:v>10621.8</c:v>
                </c:pt>
                <c:pt idx="5" formatCode="#\ ##0.0">
                  <c:v>10353.4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0EF-49DA-8EE3-ECCA77FBDBF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009380600223138E-2"/>
                  <c:y val="1.3924256953905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0EF-49DA-8EE3-ECCA77FBDBF3}"/>
                </c:ext>
              </c:extLst>
            </c:dLbl>
            <c:dLbl>
              <c:idx val="1"/>
              <c:layout>
                <c:manualLayout>
                  <c:x val="0"/>
                  <c:y val="1.827282348744876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0EF-49DA-8EE3-ECCA77FBDBF3}"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0EF-49DA-8EE3-ECCA77FBDBF3}"/>
                </c:ext>
              </c:extLst>
            </c:dLbl>
            <c:dLbl>
              <c:idx val="3"/>
              <c:layout>
                <c:manualLayout>
                  <c:x val="3.8341150500185966E-2"/>
                  <c:y val="3.016934521895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0EF-49DA-8EE3-ECCA77FBDBF3}"/>
                </c:ext>
              </c:extLst>
            </c:dLbl>
            <c:dLbl>
              <c:idx val="4"/>
              <c:layout>
                <c:manualLayout>
                  <c:x val="4.4475734580215726E-2"/>
                  <c:y val="1.16039738274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0EF-49DA-8EE3-ECCA77FBDBF3}"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0EF-49DA-8EE3-ECCA77FBDBF3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0EF-49DA-8EE3-ECCA77FBDB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ожидаемое исполнение</c:v>
                </c:pt>
                <c:pt idx="3">
                  <c:v>2022 год 
план</c:v>
                </c:pt>
                <c:pt idx="4">
                  <c:v>2023 год 
план</c:v>
                </c:pt>
                <c:pt idx="5">
                  <c:v>2024 год 
план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 formatCode="#\ ##0.0">
                  <c:v>-320.89999999999964</c:v>
                </c:pt>
                <c:pt idx="1">
                  <c:v>458.7</c:v>
                </c:pt>
                <c:pt idx="2" formatCode="#\ ##0.0">
                  <c:v>-795.70000000000073</c:v>
                </c:pt>
                <c:pt idx="3" formatCode="#\ ##0.0">
                  <c:v>-400</c:v>
                </c:pt>
                <c:pt idx="4" formatCode="#\ ##0.0">
                  <c:v>-100</c:v>
                </c:pt>
                <c:pt idx="5" formatCode="#\ ##0.0">
                  <c:v>-100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60EF-49DA-8EE3-ECCA77FBDBF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Мун.долг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9937398260096703E-2"/>
                  <c:y val="-8.508946507912484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0EF-49DA-8EE3-ECCA77FBDB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ожидаемое исполнение</c:v>
                </c:pt>
                <c:pt idx="3">
                  <c:v>2022 год 
план</c:v>
                </c:pt>
                <c:pt idx="4">
                  <c:v>2023 год 
план</c:v>
                </c:pt>
                <c:pt idx="5">
                  <c:v>2024 год 
план</c:v>
                </c:pt>
              </c:strCache>
            </c:strRef>
          </c:cat>
          <c:val>
            <c:numRef>
              <c:f>Лист1!$E$2:$E$7</c:f>
              <c:numCache>
                <c:formatCode>#\ ##0.0</c:formatCode>
                <c:ptCount val="6"/>
                <c:pt idx="0">
                  <c:v>756.6</c:v>
                </c:pt>
                <c:pt idx="1">
                  <c:v>680.3</c:v>
                </c:pt>
                <c:pt idx="2">
                  <c:v>1152.3</c:v>
                </c:pt>
                <c:pt idx="3">
                  <c:v>1621.8</c:v>
                </c:pt>
                <c:pt idx="4">
                  <c:v>1791.3</c:v>
                </c:pt>
                <c:pt idx="5">
                  <c:v>1960.8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60EF-49DA-8EE3-ECCA77FBDB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12068712"/>
        <c:axId val="527568576"/>
        <c:axId val="0"/>
      </c:bar3DChart>
      <c:catAx>
        <c:axId val="312068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7568576"/>
        <c:crossesAt val="0"/>
        <c:auto val="1"/>
        <c:lblAlgn val="ctr"/>
        <c:lblOffset val="100"/>
        <c:noMultiLvlLbl val="0"/>
      </c:catAx>
      <c:valAx>
        <c:axId val="527568576"/>
        <c:scaling>
          <c:orientation val="minMax"/>
          <c:max val="11500"/>
          <c:min val="-80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12068712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01.01.2023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01.01.2023</c:v>
                </c:pt>
              </c:strCache>
            </c:strRef>
          </c:tx>
          <c:dLbls>
            <c:dLbl>
              <c:idx val="0"/>
              <c:layout>
                <c:manualLayout>
                  <c:x val="0.2391975916204919"/>
                  <c:y val="6.45389864077515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B13-49BF-987A-43905EE8ADB0}"/>
                </c:ext>
              </c:extLst>
            </c:dLbl>
            <c:dLbl>
              <c:idx val="1"/>
              <c:layout>
                <c:manualLayout>
                  <c:x val="-0.22530864197530864"/>
                  <c:y val="8.83901588214836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B13-49BF-987A-43905EE8ADB0}"/>
                </c:ext>
              </c:extLst>
            </c:dLbl>
            <c:dLbl>
              <c:idx val="2"/>
              <c:layout>
                <c:manualLayout>
                  <c:x val="0.22530864197530864"/>
                  <c:y val="-0.173974063414584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C0-46B6-902F-6A7FDA8181E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437.8</c:v>
                </c:pt>
                <c:pt idx="1">
                  <c:v>1052.8</c:v>
                </c:pt>
                <c:pt idx="2">
                  <c:v>131.19999999999999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31E-2"/>
          <c:y val="2.855546244064237E-2"/>
          <c:w val="0.85288092989667796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4809.3999999999996</c:v>
                </c:pt>
                <c:pt idx="1">
                  <c:v>5379.3</c:v>
                </c:pt>
                <c:pt idx="2">
                  <c:v>5717.6</c:v>
                </c:pt>
                <c:pt idx="3">
                  <c:v>5782.2</c:v>
                </c:pt>
                <c:pt idx="4">
                  <c:v>6030.8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3788.8</c:v>
                </c:pt>
                <c:pt idx="1">
                  <c:v>3812.7</c:v>
                </c:pt>
                <c:pt idx="2">
                  <c:v>5081.7</c:v>
                </c:pt>
                <c:pt idx="3">
                  <c:v>4739.6000000000004</c:v>
                </c:pt>
                <c:pt idx="4">
                  <c:v>4222.6000000000004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27323440"/>
        <c:axId val="527323832"/>
        <c:axId val="0"/>
      </c:bar3DChart>
      <c:catAx>
        <c:axId val="5273234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7323832"/>
        <c:crosses val="autoZero"/>
        <c:auto val="1"/>
        <c:lblAlgn val="ctr"/>
        <c:lblOffset val="100"/>
        <c:noMultiLvlLbl val="0"/>
      </c:catAx>
      <c:valAx>
        <c:axId val="52732383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7323440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2"/>
          <c:y val="1.4863379405825109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7084706934272248"/>
                  <c:y val="-0.111368223176330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67B-470E-B10D-F3C3B6950525}"/>
                </c:ext>
              </c:extLst>
            </c:dLbl>
            <c:dLbl>
              <c:idx val="1"/>
              <c:layout>
                <c:manualLayout>
                  <c:x val="-0.22956944420705391"/>
                  <c:y val="-3.938119090167910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67B-470E-B10D-F3C3B6950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5717.6</c:v>
                </c:pt>
                <c:pt idx="1">
                  <c:v>5081.8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549919850623577"/>
                  <c:y val="-4.80513183733273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033-4304-88F9-CDE977EB63C5}"/>
                </c:ext>
              </c:extLst>
            </c:dLbl>
            <c:dLbl>
              <c:idx val="1"/>
              <c:layout>
                <c:manualLayout>
                  <c:x val="0.18530144856581551"/>
                  <c:y val="-0.1309137950426487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309897557716392"/>
                      <c:h val="0.325253977614707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33-4304-88F9-CDE977EB63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4724.2</c:v>
                </c:pt>
                <c:pt idx="1">
                  <c:v>993.4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0.45625</cdr:x>
      <cdr:y>0.44548</cdr:y>
    </cdr:from>
    <cdr:to>
      <cdr:x>0.56736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1 621,8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0.6925</cdr:x>
      <cdr:y>0.3182</cdr:y>
    </cdr:from>
    <cdr:to>
      <cdr:x>0.78</cdr:x>
      <cdr:y>0.42957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698976" y="1440160"/>
          <a:ext cx="720090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</cdr:x>
      <cdr:y>0.3182</cdr:y>
    </cdr:from>
    <cdr:to>
      <cdr:x>0.94624</cdr:x>
      <cdr:y>0.3182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419056" y="1440160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0.02751</cdr:x>
      <cdr:y>0.57276</cdr:y>
    </cdr:from>
    <cdr:to>
      <cdr:x>0.24625</cdr:x>
      <cdr:y>0.57276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26368" y="2592288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0.24625</cdr:x>
      <cdr:y>0.52503</cdr:y>
    </cdr:from>
    <cdr:to>
      <cdr:x>0.29875</cdr:x>
      <cdr:y>0.5748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26568" y="2376264"/>
          <a:ext cx="432048" cy="2252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0.66625</cdr:x>
      <cdr:y>0.74777</cdr:y>
    </cdr:from>
    <cdr:to>
      <cdr:x>0.7975</cdr:x>
      <cdr:y>0.84323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482952" y="3384378"/>
          <a:ext cx="1080120" cy="43204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0.7975</cdr:x>
      <cdr:y>0.84323</cdr:y>
    </cdr:from>
    <cdr:to>
      <cdr:x>0.94624</cdr:x>
      <cdr:y>0.84323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563072" y="3816424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0.54167</cdr:x>
      <cdr:y>0.31348</cdr:y>
    </cdr:from>
    <cdr:to>
      <cdr:x>0.75997</cdr:x>
      <cdr:y>0.31348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2808312" y="887766"/>
          <a:ext cx="11318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0.76389</cdr:x>
      <cdr:y>0.31348</cdr:y>
    </cdr:from>
    <cdr:to>
      <cdr:x>0.9414</cdr:x>
      <cdr:y>0.31348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960440" y="887766"/>
          <a:ext cx="92031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0.72112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84156" y="1411262"/>
          <a:ext cx="1561225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1 411,0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0.03947</cdr:x>
      <cdr:y>0.55232</cdr:y>
    </cdr:from>
    <cdr:to>
      <cdr:x>0.21053</cdr:x>
      <cdr:y>0.55232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16024" y="1564158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0.21053</cdr:x>
      <cdr:y>0.52689</cdr:y>
    </cdr:from>
    <cdr:to>
      <cdr:x>0.25</cdr:x>
      <cdr:y>0.55232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V="1">
          <a:off x="1152128" y="1492150"/>
          <a:ext cx="216024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0.61842</cdr:x>
      <cdr:y>0.5</cdr:y>
    </cdr:from>
    <cdr:to>
      <cdr:x>0.72248</cdr:x>
      <cdr:y>0.75573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384376" y="1415991"/>
          <a:ext cx="569454" cy="7242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0.72248</cdr:x>
      <cdr:y>0.75573</cdr:y>
    </cdr:from>
    <cdr:to>
      <cdr:x>0.89353</cdr:x>
      <cdr:y>0.75573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953830" y="214022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0.04859</cdr:x>
      <cdr:y>0.6173</cdr:y>
    </cdr:from>
    <cdr:to>
      <cdr:x>0.25404</cdr:x>
      <cdr:y>0.6173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259209" y="2025314"/>
          <a:ext cx="10960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0.25106</cdr:x>
      <cdr:y>0.58881</cdr:y>
    </cdr:from>
    <cdr:to>
      <cdr:x>0.31855</cdr:x>
      <cdr:y>0.6173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V="1">
          <a:off x="1339329" y="1931820"/>
          <a:ext cx="360040" cy="934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0.6425</cdr:x>
      <cdr:y>0.44172</cdr:y>
    </cdr:from>
    <cdr:to>
      <cdr:x>0.86116</cdr:x>
      <cdr:y>0.70409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427561" y="1449250"/>
          <a:ext cx="1166515" cy="8608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0.85324</cdr:x>
      <cdr:y>0.70509</cdr:y>
    </cdr:from>
    <cdr:to>
      <cdr:x>1</cdr:x>
      <cdr:y>0.70509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4551817" y="2313346"/>
          <a:ext cx="78292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0.47153</cdr:x>
      <cdr:y>0.24419</cdr:y>
    </cdr:from>
    <cdr:to>
      <cdr:x>0.66949</cdr:x>
      <cdr:y>0.30898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515489" y="801178"/>
          <a:ext cx="1056088" cy="2125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0.66949</cdr:x>
      <cdr:y>0.24419</cdr:y>
    </cdr:from>
    <cdr:to>
      <cdr:x>0.87495</cdr:x>
      <cdr:y>0.24419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571577" y="801178"/>
          <a:ext cx="109607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0.22673</cdr:x>
      <cdr:y>0.33432</cdr:y>
    </cdr:from>
    <cdr:to>
      <cdr:x>0.39431</cdr:x>
      <cdr:y>0.3503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H="1" flipV="1">
          <a:off x="1209571" y="1096881"/>
          <a:ext cx="893988" cy="524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0.02159</cdr:x>
      <cdr:y>0.33198</cdr:y>
    </cdr:from>
    <cdr:to>
      <cdr:x>0.22683</cdr:x>
      <cdr:y>0.33723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V="1">
          <a:off x="115193" y="1089210"/>
          <a:ext cx="1094903" cy="172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0.78951</cdr:x>
      <cdr:y>0.52022</cdr:y>
    </cdr:from>
    <cdr:to>
      <cdr:x>0.9877</cdr:x>
      <cdr:y>0.52022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240360" y="1873015"/>
          <a:ext cx="8134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0.68424</cdr:x>
      <cdr:y>0.46022</cdr:y>
    </cdr:from>
    <cdr:to>
      <cdr:x>0.78951</cdr:x>
      <cdr:y>0.52022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2808314" y="1656991"/>
          <a:ext cx="43204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0.23215</cdr:x>
      <cdr:y>0.33271</cdr:y>
    </cdr:from>
    <cdr:to>
      <cdr:x>0.36369</cdr:x>
      <cdr:y>0.41738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936104" y="1197907"/>
          <a:ext cx="530398" cy="304826"/>
        </a:xfrm>
        <a:prstGeom xmlns:a="http://schemas.openxmlformats.org/drawingml/2006/main" prst="rect">
          <a:avLst/>
        </a:prstGeom>
      </cdr:spPr>
    </cdr:pic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0.24096</cdr:x>
      <cdr:y>0.26087</cdr:y>
    </cdr:from>
    <cdr:to>
      <cdr:x>0.35247</cdr:x>
      <cdr:y>0.34897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440160" y="864096"/>
          <a:ext cx="666436" cy="2918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0.26087</cdr:y>
    </cdr:from>
    <cdr:to>
      <cdr:x>0.24128</cdr:x>
      <cdr:y>0.26087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864096"/>
          <a:ext cx="144204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0.60241</cdr:x>
      <cdr:y>0.19565</cdr:y>
    </cdr:from>
    <cdr:to>
      <cdr:x>0.79737</cdr:x>
      <cdr:y>0.27525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3600400" y="648072"/>
          <a:ext cx="1165210" cy="2636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0.79518</cdr:x>
      <cdr:y>0.19565</cdr:y>
    </cdr:from>
    <cdr:to>
      <cdr:x>0.99762</cdr:x>
      <cdr:y>0.19565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752528" y="648072"/>
          <a:ext cx="120991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0.6988</cdr:x>
      <cdr:y>0.65217</cdr:y>
    </cdr:from>
    <cdr:to>
      <cdr:x>0.79518</cdr:x>
      <cdr:y>0.80435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4176493" y="2160227"/>
          <a:ext cx="576035" cy="50406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0.79518</cdr:x>
      <cdr:y>0.80435</cdr:y>
    </cdr:from>
    <cdr:to>
      <cdr:x>0.96467</cdr:x>
      <cdr:y>0.80435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4752528" y="2664296"/>
          <a:ext cx="101298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76,0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0.75714</cdr:x>
      <cdr:y>0.28889</cdr:y>
    </cdr:from>
    <cdr:to>
      <cdr:x>0.93566</cdr:x>
      <cdr:y>0.28889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3816424" y="936105"/>
          <a:ext cx="8998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0.63218</cdr:x>
      <cdr:y>0.28889</cdr:y>
    </cdr:from>
    <cdr:to>
      <cdr:x>0.75714</cdr:x>
      <cdr:y>0.32363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3186542" y="936105"/>
          <a:ext cx="629882" cy="1125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0.09195</cdr:x>
      <cdr:y>0.76748</cdr:y>
    </cdr:from>
    <cdr:to>
      <cdr:x>0.28736</cdr:x>
      <cdr:y>0.76748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576064" y="2852138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0.28736</cdr:x>
      <cdr:y>0.70676</cdr:y>
    </cdr:from>
    <cdr:to>
      <cdr:x>0.33333</cdr:x>
      <cdr:y>0.76489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1800200" y="2626477"/>
          <a:ext cx="28803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0.69229</cdr:x>
      <cdr:y>0.71622</cdr:y>
    </cdr:from>
    <cdr:to>
      <cdr:x>0.79729</cdr:x>
      <cdr:y>0.82023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156176" y="3816424"/>
          <a:ext cx="933711" cy="554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8 598,2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0.81375</cdr:x>
      <cdr:y>0.2027</cdr:y>
    </cdr:from>
    <cdr:to>
      <cdr:x>0.89674</cdr:x>
      <cdr:y>0.37428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236296" y="1080120"/>
          <a:ext cx="737987" cy="9142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10 253,4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10 799,3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5 717,6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4 724,2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0.73188</cdr:x>
      <cdr:y>0.15789</cdr:y>
    </cdr:from>
    <cdr:to>
      <cdr:x>0.87466</cdr:x>
      <cdr:y>0.16074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272808" y="864096"/>
          <a:ext cx="1418819" cy="155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0.66667</cdr:x>
      <cdr:y>0.15789</cdr:y>
    </cdr:from>
    <cdr:to>
      <cdr:x>0.73188</cdr:x>
      <cdr:y>0.30263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624736" y="864096"/>
          <a:ext cx="648072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0.34058</cdr:x>
      <cdr:y>0.11842</cdr:y>
    </cdr:from>
    <cdr:to>
      <cdr:x>0.44203</cdr:x>
      <cdr:y>0.11842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384376" y="64807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0.44203</cdr:x>
      <cdr:y>0.11842</cdr:y>
    </cdr:from>
    <cdr:to>
      <cdr:x>0.46377</cdr:x>
      <cdr:y>0.17105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392488" y="648072"/>
          <a:ext cx="216024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0.03623</cdr:x>
      <cdr:y>0.42105</cdr:y>
    </cdr:from>
    <cdr:to>
      <cdr:x>0.13094</cdr:x>
      <cdr:y>0.42105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40" y="2304256"/>
          <a:ext cx="941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0.42105</cdr:y>
    </cdr:from>
    <cdr:to>
      <cdr:x>0.34058</cdr:x>
      <cdr:y>0.51857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1296144" y="2304256"/>
          <a:ext cx="2088232" cy="5336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0.78986</cdr:x>
      <cdr:y>0.61842</cdr:y>
    </cdr:from>
    <cdr:to>
      <cdr:x>0.96206</cdr:x>
      <cdr:y>0.61842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7848872" y="3384376"/>
          <a:ext cx="17111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0.67391</cdr:x>
      <cdr:y>0.61842</cdr:y>
    </cdr:from>
    <cdr:to>
      <cdr:x>0.79215</cdr:x>
      <cdr:y>0.65789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6696744" y="3384377"/>
          <a:ext cx="1174946" cy="2160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0.78947</cdr:y>
    </cdr:from>
    <cdr:to>
      <cdr:x>0.31159</cdr:x>
      <cdr:y>0.78947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1296144" y="4320480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0.31159</cdr:x>
      <cdr:y>0.72368</cdr:y>
    </cdr:from>
    <cdr:to>
      <cdr:x>0.3913</cdr:x>
      <cdr:y>0.78947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3096344" y="3960440"/>
          <a:ext cx="79208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0.30263</cdr:y>
    </cdr:from>
    <cdr:to>
      <cdr:x>0.98551</cdr:x>
      <cdr:y>0.30263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8280920" y="165618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0.30263</cdr:y>
    </cdr:from>
    <cdr:to>
      <cdr:x>0.83205</cdr:x>
      <cdr:y>0.50533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6984776" y="1656184"/>
          <a:ext cx="1283377" cy="110929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0.11594</cdr:x>
      <cdr:y>0.18421</cdr:y>
    </cdr:from>
    <cdr:to>
      <cdr:x>0.21014</cdr:x>
      <cdr:y>0.18421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1152128" y="100811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0.21014</cdr:x>
      <cdr:y>0.18421</cdr:y>
    </cdr:from>
    <cdr:to>
      <cdr:x>0.34783</cdr:x>
      <cdr:y>0.38158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2088232" y="1008113"/>
          <a:ext cx="1368152" cy="108011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0.89474</cdr:y>
    </cdr:from>
    <cdr:to>
      <cdr:x>0.87058</cdr:x>
      <cdr:y>0.89474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6984776" y="4896544"/>
          <a:ext cx="16662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0.65217</cdr:x>
      <cdr:y>0.72368</cdr:y>
    </cdr:from>
    <cdr:to>
      <cdr:x>0.7029</cdr:x>
      <cdr:y>0.89474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6480720" y="3960440"/>
          <a:ext cx="504056" cy="93610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993,4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0.7971</cdr:x>
      <cdr:y>0.11842</cdr:y>
    </cdr:from>
    <cdr:to>
      <cdr:x>0.93988</cdr:x>
      <cdr:y>0.12127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920880" y="648072"/>
          <a:ext cx="1418820" cy="155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0.69565</cdr:x>
      <cdr:y>0.11842</cdr:y>
    </cdr:from>
    <cdr:to>
      <cdr:x>0.7971</cdr:x>
      <cdr:y>0.40789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912768" y="648072"/>
          <a:ext cx="1008112" cy="15841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0.01861</cdr:x>
      <cdr:y>0.1895</cdr:y>
    </cdr:from>
    <cdr:to>
      <cdr:x>0.1822</cdr:x>
      <cdr:y>0.1895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84962" y="1037065"/>
          <a:ext cx="162561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0.18109</cdr:x>
      <cdr:y>0.1895</cdr:y>
    </cdr:from>
    <cdr:to>
      <cdr:x>0.31897</cdr:x>
      <cdr:y>0.5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1512632" y="968832"/>
          <a:ext cx="1151664" cy="15874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0.03448</cdr:x>
      <cdr:y>0.46479</cdr:y>
    </cdr:from>
    <cdr:to>
      <cdr:x>0.12919</cdr:x>
      <cdr:y>0.46479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288032" y="2376264"/>
          <a:ext cx="79110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0.12931</cdr:x>
      <cdr:y>0.46479</cdr:y>
    </cdr:from>
    <cdr:to>
      <cdr:x>0.32543</cdr:x>
      <cdr:y>0.57746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1080120" y="2376264"/>
          <a:ext cx="163818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0.1087</cdr:x>
      <cdr:y>0.77632</cdr:y>
    </cdr:from>
    <cdr:to>
      <cdr:x>0.2809</cdr:x>
      <cdr:y>0.77632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080120" y="4248472"/>
          <a:ext cx="171116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0.28261</cdr:x>
      <cdr:y>0.63158</cdr:y>
    </cdr:from>
    <cdr:to>
      <cdr:x>0.35737</cdr:x>
      <cdr:y>0.77632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2808312" y="3456384"/>
          <a:ext cx="742897" cy="79210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0.42029</cdr:x>
      <cdr:y>0.93421</cdr:y>
    </cdr:from>
    <cdr:to>
      <cdr:x>0.64142</cdr:x>
      <cdr:y>0.93421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176464" y="5112568"/>
          <a:ext cx="219741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0.4209</cdr:x>
      <cdr:y>0.80263</cdr:y>
    </cdr:from>
    <cdr:to>
      <cdr:x>0.47101</cdr:x>
      <cdr:y>0.9383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182482" y="4392488"/>
          <a:ext cx="498038" cy="74246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0.30263</cdr:y>
    </cdr:from>
    <cdr:to>
      <cdr:x>0.98551</cdr:x>
      <cdr:y>0.30263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8280920" y="165618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0.30263</cdr:y>
    </cdr:from>
    <cdr:to>
      <cdr:x>0.83205</cdr:x>
      <cdr:y>0.50533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6984776" y="1656184"/>
          <a:ext cx="1283377" cy="110929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0.81884</cdr:x>
      <cdr:y>0.64474</cdr:y>
    </cdr:from>
    <cdr:to>
      <cdr:x>0.96521</cdr:x>
      <cdr:y>0.64474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8136904" y="3528392"/>
          <a:ext cx="14544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0.53947</cdr:y>
    </cdr:from>
    <cdr:to>
      <cdr:x>0.81884</cdr:x>
      <cdr:y>0.64474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6984776" y="2952328"/>
          <a:ext cx="1152108" cy="5761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0.76812</cdr:x>
      <cdr:y>0.86842</cdr:y>
    </cdr:from>
    <cdr:to>
      <cdr:x>0.95754</cdr:x>
      <cdr:y>0.86842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7632848" y="4752528"/>
          <a:ext cx="18822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0.71552</cdr:x>
      <cdr:y>0.57746</cdr:y>
    </cdr:from>
    <cdr:to>
      <cdr:x>0.77586</cdr:x>
      <cdr:y>0.87324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5976665" y="2952329"/>
          <a:ext cx="504055" cy="151216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0.61334</cdr:x>
      <cdr:y>0.18212</cdr:y>
    </cdr:from>
    <cdr:to>
      <cdr:x>0.73058</cdr:x>
      <cdr:y>0.29188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6403949" y="1075357"/>
          <a:ext cx="1224136" cy="6480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0.73103</cdr:x>
      <cdr:y>0.18293</cdr:y>
    </cdr:from>
    <cdr:to>
      <cdr:x>0.93972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7632848" y="1080120"/>
          <a:ext cx="217896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</cdr:x>
      <cdr:y>0.46341</cdr:y>
    </cdr:from>
    <cdr:to>
      <cdr:x>0.35172</cdr:x>
      <cdr:y>0.60976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88232" y="2736304"/>
          <a:ext cx="1584176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0.03448</cdr:x>
      <cdr:y>0.46341</cdr:y>
    </cdr:from>
    <cdr:to>
      <cdr:x>0.19969</cdr:x>
      <cdr:y>0.46341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360040" y="2736304"/>
          <a:ext cx="17249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0.24007</cdr:x>
      <cdr:y>0.29268</cdr:y>
    </cdr:from>
    <cdr:to>
      <cdr:x>0.34825</cdr:x>
      <cdr:y>0.39024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506619" y="1728192"/>
          <a:ext cx="112948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0.04828</cdr:x>
      <cdr:y>0.29268</cdr:y>
    </cdr:from>
    <cdr:to>
      <cdr:x>0.24027</cdr:x>
      <cdr:y>0.29268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504056" y="1728192"/>
          <a:ext cx="200459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11 199,3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0.53103</cdr:x>
      <cdr:y>0.76829</cdr:y>
    </cdr:from>
    <cdr:to>
      <cdr:x>0.53973</cdr:x>
      <cdr:y>0.82927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5544616" y="4536504"/>
          <a:ext cx="90838" cy="3600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0.55172</cdr:x>
      <cdr:y>0.7561</cdr:y>
    </cdr:from>
    <cdr:to>
      <cdr:x>0.73911</cdr:x>
      <cdr:y>0.89024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5760640" y="4464496"/>
          <a:ext cx="1956526" cy="7920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0.48694</cdr:x>
      <cdr:y>0.92683</cdr:y>
    </cdr:from>
    <cdr:to>
      <cdr:x>0.66955</cdr:x>
      <cdr:y>0.92683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032448" y="5472608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0.41463</cdr:y>
    </cdr:from>
    <cdr:to>
      <cdr:x>0.967</cdr:x>
      <cdr:y>0.41463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8280920" y="2448272"/>
          <a:ext cx="181571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0.68008</cdr:y>
    </cdr:from>
    <cdr:to>
      <cdr:x>0.97571</cdr:x>
      <cdr:y>0.68008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8280920" y="4015614"/>
          <a:ext cx="19066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0.64138</cdr:x>
      <cdr:y>0.41463</cdr:y>
    </cdr:from>
    <cdr:to>
      <cdr:x>0.79116</cdr:x>
      <cdr:y>0.60976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6696744" y="2448272"/>
          <a:ext cx="1563884" cy="1152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0.02759</cdr:x>
      <cdr:y>0.85366</cdr:y>
    </cdr:from>
    <cdr:to>
      <cdr:x>0.22759</cdr:x>
      <cdr:y>0.85366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88032" y="5040560"/>
          <a:ext cx="20882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0.22759</cdr:x>
      <cdr:y>0.7439</cdr:y>
    </cdr:from>
    <cdr:to>
      <cdr:x>0.4069</cdr:x>
      <cdr:y>0.85366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76264" y="4392488"/>
          <a:ext cx="1872209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0.89024</cdr:y>
    </cdr:from>
    <cdr:to>
      <cdr:x>0.90432</cdr:x>
      <cdr:y>0.89024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20680" y="5256584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0.43448</cdr:x>
      <cdr:y>0.78049</cdr:y>
    </cdr:from>
    <cdr:to>
      <cdr:x>0.51724</cdr:x>
      <cdr:y>0.91463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4536475" y="4608512"/>
          <a:ext cx="864125" cy="7920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0.28695</cdr:x>
      <cdr:y>0.91463</cdr:y>
    </cdr:from>
    <cdr:to>
      <cdr:x>0.43912</cdr:x>
      <cdr:y>0.91463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376264" y="5400600"/>
          <a:ext cx="126014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</cdr:x>
      <cdr:y>0.68168</cdr:y>
    </cdr:from>
    <cdr:to>
      <cdr:x>0.7931</cdr:x>
      <cdr:y>0.70732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 flipV="1">
          <a:off x="6264696" y="4025057"/>
          <a:ext cx="2016224" cy="1514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0.27586</cdr:x>
      <cdr:y>0.14634</cdr:y>
    </cdr:from>
    <cdr:to>
      <cdr:x>0.34266</cdr:x>
      <cdr:y>0.34084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2880320" y="864096"/>
          <a:ext cx="697478" cy="11484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0.24228</cdr:x>
      <cdr:y>0.14634</cdr:y>
    </cdr:from>
    <cdr:to>
      <cdr:x>0.38621</cdr:x>
      <cdr:y>0.14634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>
          <a:off x="2529684" y="864096"/>
          <a:ext cx="15027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0.44967</cdr:x>
      <cdr:y>0.47125</cdr:y>
    </cdr:from>
    <cdr:to>
      <cdr:x>0.57197</cdr:x>
      <cdr:y>0.72171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7700" y="1219373"/>
          <a:ext cx="720081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1 684,7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0.1011</cdr:x>
      <cdr:y>0.28436</cdr:y>
    </cdr:from>
    <cdr:to>
      <cdr:x>0.28668</cdr:x>
      <cdr:y>0.28436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43309" y="1003349"/>
          <a:ext cx="11808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0.27846</cdr:x>
      <cdr:y>0.27645</cdr:y>
    </cdr:from>
    <cdr:to>
      <cdr:x>0.36407</cdr:x>
      <cdr:y>0.41559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639589" y="715317"/>
          <a:ext cx="50405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0.08055</cdr:x>
      <cdr:y>0.58537</cdr:y>
    </cdr:from>
    <cdr:to>
      <cdr:x>0.26613</cdr:x>
      <cdr:y>0.58537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37569" y="172819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0.26613</cdr:x>
      <cdr:y>0.44342</cdr:y>
    </cdr:from>
    <cdr:to>
      <cdr:x>0.36407</cdr:x>
      <cdr:y>0.58537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566990" y="1147365"/>
          <a:ext cx="576655" cy="367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0.03395</cdr:x>
      <cdr:y>0.77551</cdr:y>
    </cdr:from>
    <cdr:to>
      <cdr:x>0.21953</cdr:x>
      <cdr:y>0.77551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16024" y="2736304"/>
          <a:ext cx="11808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0.21502</cdr:x>
      <cdr:y>0.66605</cdr:y>
    </cdr:from>
    <cdr:to>
      <cdr:x>0.35184</cdr:x>
      <cdr:y>0.7795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266051" y="1723429"/>
          <a:ext cx="805586" cy="2935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0.74318</cdr:x>
      <cdr:y>0.63822</cdr:y>
    </cdr:from>
    <cdr:to>
      <cdr:x>0.88993</cdr:x>
      <cdr:y>0.63822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4375893" y="1651421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0.62961</cdr:x>
      <cdr:y>0.34602</cdr:y>
    </cdr:from>
    <cdr:to>
      <cdr:x>0.74318</cdr:x>
      <cdr:y>0.63822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3707162" y="895337"/>
          <a:ext cx="668731" cy="756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</cdr:x>
      <cdr:y>0.71923</cdr:y>
    </cdr:from>
    <cdr:to>
      <cdr:x>0.31955</cdr:x>
      <cdr:y>0.83747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936104" y="2434145"/>
          <a:ext cx="559556" cy="40016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0.03077</cdr:x>
      <cdr:y>0.83747</cdr:y>
    </cdr:from>
    <cdr:to>
      <cdr:x>0.20644</cdr:x>
      <cdr:y>0.83747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016" y="2834307"/>
          <a:ext cx="82222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854,8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0.6488</cdr:x>
      <cdr:y>0.21383</cdr:y>
    </cdr:from>
    <cdr:to>
      <cdr:x>0.84615</cdr:x>
      <cdr:y>0.22045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036721" y="723681"/>
          <a:ext cx="923719" cy="2239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0.13297</cdr:x>
      <cdr:y>0.15551</cdr:y>
    </cdr:from>
    <cdr:to>
      <cdr:x>0.30857</cdr:x>
      <cdr:y>0.15551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872444" y="57606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0.01225</cdr:x>
      <cdr:y>0.33046</cdr:y>
    </cdr:from>
    <cdr:to>
      <cdr:x>0.21494</cdr:x>
      <cdr:y>0.33554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80356" y="1224136"/>
          <a:ext cx="1329865" cy="1881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0.2098</cdr:x>
      <cdr:y>0.33046</cdr:y>
    </cdr:from>
    <cdr:to>
      <cdr:x>0.42805</cdr:x>
      <cdr:y>0.41366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058800" y="1495650"/>
          <a:ext cx="1101440" cy="37655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0.22045</cdr:y>
    </cdr:from>
    <cdr:to>
      <cdr:x>0.64615</cdr:x>
      <cdr:y>0.3459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340261" y="746075"/>
          <a:ext cx="684075" cy="42459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0.30857</cdr:x>
      <cdr:y>0.15551</cdr:y>
    </cdr:from>
    <cdr:to>
      <cdr:x>0.44232</cdr:x>
      <cdr:y>0.42957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557264" y="703832"/>
          <a:ext cx="674984" cy="12403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</cdr:x>
      <cdr:y>0.36938</cdr:y>
    </cdr:from>
    <cdr:to>
      <cdr:x>0.78462</cdr:x>
      <cdr:y>0.43321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808312" y="1250131"/>
          <a:ext cx="86409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0.78462</cdr:x>
      <cdr:y>0.43321</cdr:y>
    </cdr:from>
    <cdr:to>
      <cdr:x>0.95385</cdr:x>
      <cdr:y>0.43321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672408" y="146615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46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1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hyperlink" Target="mailto:finupr@domod.r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2022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2023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2024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24066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отдельных категорий многодетных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07720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41115"/>
              </p:ext>
            </p:extLst>
          </p:nvPr>
        </p:nvGraphicFramePr>
        <p:xfrm>
          <a:off x="539552" y="836712"/>
          <a:ext cx="8280919" cy="5641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3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46510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47347"/>
              </p:ext>
            </p:extLst>
          </p:nvPr>
        </p:nvGraphicFramePr>
        <p:xfrm>
          <a:off x="611560" y="836712"/>
          <a:ext cx="8208911" cy="3921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0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8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разработанных концепций благоустройства общественных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дворовых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88769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655544"/>
              </p:ext>
            </p:extLst>
          </p:nvPr>
        </p:nvGraphicFramePr>
        <p:xfrm>
          <a:off x="431540" y="332656"/>
          <a:ext cx="8280919" cy="54161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40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2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41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47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97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объектов в отношении которых реализованы мероприятия по устройству архитектурно-художественного освещения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289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Соответствие внешнего вида ограждений региональным требованиям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70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созданных и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630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3 091,19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184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единиц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9184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парков культуры и отдыха на территории Московской области, в которых благоустроены зоны для досуга и отдыха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единиц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32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206906"/>
              </p:ext>
            </p:extLst>
          </p:nvPr>
        </p:nvGraphicFramePr>
        <p:xfrm>
          <a:off x="431540" y="332656"/>
          <a:ext cx="8280919" cy="6083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07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05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72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535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39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установленных детских игровых площадок в парках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89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Соответствие 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8577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Количество благоустроенных общественных территорий, реализованных без привлечения средств федерального бюджета и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2975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Количество объектов систем наружного освещения, в отношении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40799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Реализованы 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4815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Количество 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9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393788"/>
              </p:ext>
            </p:extLst>
          </p:nvPr>
        </p:nvGraphicFramePr>
        <p:xfrm>
          <a:off x="539552" y="836712"/>
          <a:ext cx="8280919" cy="2716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значениям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3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359012"/>
              </p:ext>
            </p:extLst>
          </p:nvPr>
        </p:nvGraphicFramePr>
        <p:xfrm>
          <a:off x="539552" y="836712"/>
          <a:ext cx="8280919" cy="31477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8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40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432021"/>
              </p:ext>
            </p:extLst>
          </p:nvPr>
        </p:nvGraphicFramePr>
        <p:xfrm>
          <a:off x="539552" y="836712"/>
          <a:ext cx="8280919" cy="5292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25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134,90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159,90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многопрофильных индустриальных парков, технологических парков, промышленных площадок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5307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привлеченных резидентов на территории муниципальных образований Московской области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Площадь территории, на которую привлечены новые резиденты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679128"/>
              </p:ext>
            </p:extLst>
          </p:nvPr>
        </p:nvGraphicFramePr>
        <p:xfrm>
          <a:off x="539552" y="836712"/>
          <a:ext cx="8280919" cy="5269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Производительность труда в базовых не сырьевых отраслях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Объем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22 966 984,00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Количество созданных рабочих 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Темп роста (индекс роста) физического объема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57158"/>
              </p:ext>
            </p:extLst>
          </p:nvPr>
        </p:nvGraphicFramePr>
        <p:xfrm>
          <a:off x="539552" y="764704"/>
          <a:ext cx="8280920" cy="5926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181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0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09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636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9896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7,36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938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6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Среднее количество участников на торгах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25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муниципальном образовании Московской области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901611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</a:t>
            </a:r>
            <a:r>
              <a:rPr lang="ru-RU" sz="1400" dirty="0" smtClean="0">
                <a:latin typeface="Georgia" panose="02040502050405020303" pitchFamily="18" charset="0"/>
              </a:rPr>
              <a:t>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2 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2024 </a:t>
            </a:r>
            <a:r>
              <a:rPr lang="ru-RU" sz="1400" dirty="0">
                <a:latin typeface="Georgia" panose="02040502050405020303" pitchFamily="18" charset="0"/>
              </a:rPr>
              <a:t>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2019-2020 годов и ожидаемым исполнением 2021 года                                 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356333"/>
              </p:ext>
            </p:extLst>
          </p:nvPr>
        </p:nvGraphicFramePr>
        <p:xfrm>
          <a:off x="539552" y="908720"/>
          <a:ext cx="8280919" cy="50016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9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Calibri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0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486,36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Вновь созданные предприятия МСП в сфере производства или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единиц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вновь созданных субъектов МСП участниками проекта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99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58047"/>
              </p:ext>
            </p:extLst>
          </p:nvPr>
        </p:nvGraphicFramePr>
        <p:xfrm>
          <a:off x="539552" y="836712"/>
          <a:ext cx="8280919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16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Численность занятых в сфере малого и среднего предпринимательства, включая индивидуальных предпринимателей за отчетный период (прошедший год)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нарастающим итогом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вновь созданных субъектов малого и среднего бизнеса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768347"/>
              </p:ext>
            </p:extLst>
          </p:nvPr>
        </p:nvGraphicFramePr>
        <p:xfrm>
          <a:off x="539552" y="836712"/>
          <a:ext cx="8280919" cy="5054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/1000 человек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1 212,10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Ликвидация незаконных нестационарных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84864"/>
              </p:ext>
            </p:extLst>
          </p:nvPr>
        </p:nvGraphicFramePr>
        <p:xfrm>
          <a:off x="539552" y="836712"/>
          <a:ext cx="8280919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посадочных мест на объектах общественного питания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Посадочные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рабочих мест на объектах бытового обслуживания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Рабочие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обращений по вопросу защиты прав потребителей от общего количества поступивших обращений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Стандарт потребительского рынка и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2 779,00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61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43903"/>
              </p:ext>
            </p:extLst>
          </p:nvPr>
        </p:nvGraphicFramePr>
        <p:xfrm>
          <a:off x="539552" y="836712"/>
          <a:ext cx="8280919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обращений по вопросу защиты прав потребителей от общего количества поступивших обращений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ОДС, соответствующих требованиям, нормам и стандартам действующего законодательства, от общего количества ОДС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82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572282"/>
              </p:ext>
            </p:extLst>
          </p:nvPr>
        </p:nvGraphicFramePr>
        <p:xfrm>
          <a:off x="539552" y="836712"/>
          <a:ext cx="814724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3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994547"/>
              </p:ext>
            </p:extLst>
          </p:nvPr>
        </p:nvGraphicFramePr>
        <p:xfrm>
          <a:off x="539552" y="836712"/>
          <a:ext cx="8147248" cy="524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 общему количеству государственных и муниципальных услуг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области земельных отношений, предоставленных органами местного самоуправления Московской области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4800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01077"/>
              </p:ext>
            </p:extLst>
          </p:nvPr>
        </p:nvGraphicFramePr>
        <p:xfrm>
          <a:off x="539552" y="836712"/>
          <a:ext cx="8147248" cy="3900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объектов недвижимости у 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Процент 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36208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667952"/>
              </p:ext>
            </p:extLst>
          </p:nvPr>
        </p:nvGraphicFramePr>
        <p:xfrm>
          <a:off x="539552" y="836712"/>
          <a:ext cx="8280922" cy="266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406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00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4886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34442"/>
              </p:ext>
            </p:extLst>
          </p:nvPr>
        </p:nvGraphicFramePr>
        <p:xfrm>
          <a:off x="539552" y="836712"/>
          <a:ext cx="8280919" cy="5756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налоговых доходов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-0,026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3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r>
              <a:rPr lang="en-US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357603"/>
              </p:ext>
            </p:extLst>
          </p:nvPr>
        </p:nvGraphicFramePr>
        <p:xfrm>
          <a:off x="457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818212"/>
              </p:ext>
            </p:extLst>
          </p:nvPr>
        </p:nvGraphicFramePr>
        <p:xfrm>
          <a:off x="539552" y="836712"/>
          <a:ext cx="8280919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149,50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0,10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37615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133116"/>
              </p:ext>
            </p:extLst>
          </p:nvPr>
        </p:nvGraphicFramePr>
        <p:xfrm>
          <a:off x="539552" y="836712"/>
          <a:ext cx="8280919" cy="2549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 «Эффективное местное самоуправление Московской области»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1330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6149"/>
              </p:ext>
            </p:extLst>
          </p:nvPr>
        </p:nvGraphicFramePr>
        <p:xfrm>
          <a:off x="539552" y="836712"/>
          <a:ext cx="8280919" cy="368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11,57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64,76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9262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63381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52693"/>
              </p:ext>
            </p:extLst>
          </p:nvPr>
        </p:nvGraphicFramePr>
        <p:xfrm>
          <a:off x="539552" y="836712"/>
          <a:ext cx="8424936" cy="327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09072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593849"/>
              </p:ext>
            </p:extLst>
          </p:nvPr>
        </p:nvGraphicFramePr>
        <p:xfrm>
          <a:off x="539552" y="836712"/>
          <a:ext cx="8424936" cy="5600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(при наличии объектов в программе)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тыс.кв.м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11,06/72,96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56857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24294"/>
              </p:ext>
            </p:extLst>
          </p:nvPr>
        </p:nvGraphicFramePr>
        <p:xfrm>
          <a:off x="539552" y="836712"/>
          <a:ext cx="8280919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Минута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9485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993036"/>
              </p:ext>
            </p:extLst>
          </p:nvPr>
        </p:nvGraphicFramePr>
        <p:xfrm>
          <a:off x="539552" y="836712"/>
          <a:ext cx="8280919" cy="5857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требованиями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72690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329931"/>
              </p:ext>
            </p:extLst>
          </p:nvPr>
        </p:nvGraphicFramePr>
        <p:xfrm>
          <a:off x="539552" y="836712"/>
          <a:ext cx="8280919" cy="535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подписи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2584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138052"/>
              </p:ext>
            </p:extLst>
          </p:nvPr>
        </p:nvGraphicFramePr>
        <p:xfrm>
          <a:off x="539552" y="836712"/>
          <a:ext cx="8280919" cy="4579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 (по проблемам со сроком решения 8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р.д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Ответь вовремя – Доля жалоб,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63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844878655"/>
              </p:ext>
            </p:extLst>
          </p:nvPr>
        </p:nvGraphicFramePr>
        <p:xfrm>
          <a:off x="611561" y="1556792"/>
          <a:ext cx="8280919" cy="432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9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5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5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5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59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365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756,6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1 152,3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1 621,8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1 791,3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1 960,8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131,2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0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1 052,8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1 185,6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1 334,8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277,6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368,3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437,8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507,3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576,8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х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1 754,6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2 544,1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2 510,0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39,5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</a:t>
                      </a:r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092731"/>
              </p:ext>
            </p:extLst>
          </p:nvPr>
        </p:nvGraphicFramePr>
        <p:xfrm>
          <a:off x="539552" y="836712"/>
          <a:ext cx="8280919" cy="5782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140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74232"/>
              </p:ext>
            </p:extLst>
          </p:nvPr>
        </p:nvGraphicFramePr>
        <p:xfrm>
          <a:off x="539552" y="836712"/>
          <a:ext cx="8280919" cy="5283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Внедрена целевая модель цифровой образовательной среды в общеобразовательных организациях и профессиональных образовательных организациях во всех субъектах Российской Федерации</a:t>
                      </a:r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8322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8590"/>
              </p:ext>
            </p:extLst>
          </p:nvPr>
        </p:nvGraphicFramePr>
        <p:xfrm>
          <a:off x="539552" y="836712"/>
          <a:ext cx="8280919" cy="4401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связи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4994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969992"/>
              </p:ext>
            </p:extLst>
          </p:nvPr>
        </p:nvGraphicFramePr>
        <p:xfrm>
          <a:off x="539552" y="836712"/>
          <a:ext cx="8280919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Процент проникновения ЕСИА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66279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526374"/>
              </p:ext>
            </p:extLst>
          </p:nvPr>
        </p:nvGraphicFramePr>
        <p:xfrm>
          <a:off x="539552" y="836712"/>
          <a:ext cx="8280919" cy="4096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государственных и муниципальных образовательных организаций, реализующих программы начального общего, основного общего, среднего общего образования, в учебных классах которых обеспечена возможность беспроводного широкополосного доступа к информационно-телекоммуникационной сети "Интернет" по технологии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WiFi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80410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406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70447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018109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13476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828097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%/чел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44190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777033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Прирост мощности очистных сооружений, обеспечивающих сокращение отведения в реку Волгу загрязненных сточных вод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15961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488504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33,30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516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2020-2024 гг.                                                                                            </a:t>
            </a:r>
            <a:r>
              <a:rPr lang="ru-RU" sz="1200" dirty="0" smtClean="0">
                <a:latin typeface="Georgia" panose="02040502050405020303" pitchFamily="18" charset="0"/>
              </a:rPr>
              <a:t>млн. 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067550"/>
              </p:ext>
            </p:extLst>
          </p:nvPr>
        </p:nvGraphicFramePr>
        <p:xfrm>
          <a:off x="107504" y="980728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236296" y="2767913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10 521,8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29015" y="3457982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10 799,3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80202" y="4170566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9 192,0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060085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66,26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81,90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20304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906781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Обеспечивающая подпрограмма»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26241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951121"/>
              </p:ext>
            </p:extLst>
          </p:nvPr>
        </p:nvGraphicFramePr>
        <p:xfrm>
          <a:off x="539552" y="836712"/>
          <a:ext cx="8280919" cy="5359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2734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154543"/>
              </p:ext>
            </p:extLst>
          </p:nvPr>
        </p:nvGraphicFramePr>
        <p:xfrm>
          <a:off x="539552" y="836712"/>
          <a:ext cx="8280919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«Строительство (реконструкция) объектов физической культуры и спорта»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98436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064721"/>
              </p:ext>
            </p:extLst>
          </p:nvPr>
        </p:nvGraphicFramePr>
        <p:xfrm>
          <a:off x="539552" y="836712"/>
          <a:ext cx="8280919" cy="3488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«Обеспечение мероприятий по переселению граждан из аварийного жилищного фонда в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расселенных из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57913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723550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18.12.2020 № 1-4/1087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2021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2022 и 2023 годов»;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20.04.2021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56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31.03.2021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 "Об 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106,5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г.о. Домодедово МО от  29.10.2021 № 171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264,0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6500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737762"/>
              </p:ext>
            </p:extLst>
          </p:nvPr>
        </p:nvGraphicFramePr>
        <p:xfrm>
          <a:off x="539552" y="836712"/>
          <a:ext cx="8424934" cy="408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27.01.2021 №  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07745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666266"/>
              </p:ext>
            </p:extLst>
          </p:nvPr>
        </p:nvGraphicFramePr>
        <p:xfrm>
          <a:off x="539552" y="836712"/>
          <a:ext cx="8280919" cy="4137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01.02.2021 №  10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02.02.2021 №  11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667374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88588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19.04.2021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54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адресной материальной помощи к 76-ой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2 808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18.12.2020 № 1-4/1087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2022 и 2023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1 616,0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552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730708"/>
              </p:ext>
            </p:extLst>
          </p:nvPr>
        </p:nvGraphicFramePr>
        <p:xfrm>
          <a:off x="1043608" y="941383"/>
          <a:ext cx="7488832" cy="2543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709602"/>
              </p:ext>
            </p:extLst>
          </p:nvPr>
        </p:nvGraphicFramePr>
        <p:xfrm>
          <a:off x="1043608" y="3573016"/>
          <a:ext cx="756084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131840" y="363431"/>
            <a:ext cx="306484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2022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259924" y="617347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871700" y="2402886"/>
            <a:ext cx="10868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958595" y="2402887"/>
            <a:ext cx="831564" cy="275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800636" y="2348880"/>
            <a:ext cx="1459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152872" y="2348880"/>
            <a:ext cx="647765" cy="1919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515275" y="5229200"/>
            <a:ext cx="1012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528195" y="4841813"/>
            <a:ext cx="1430981" cy="387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372200" y="4725144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716569" y="4725144"/>
            <a:ext cx="655631" cy="265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4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061185"/>
              </p:ext>
            </p:extLst>
          </p:nvPr>
        </p:nvGraphicFramePr>
        <p:xfrm>
          <a:off x="539552" y="836712"/>
          <a:ext cx="8136904" cy="3962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6 794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12 268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12 216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Инвалиды всех категорий,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проживающим и постоянно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зарегистрированным в городском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округе Домодедово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8 600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  <a:p>
                      <a:pPr marL="0" algn="ctr" rtl="0" eaLnBrk="1" fontAlgn="ctr" latinLnBrk="0" hangingPunct="1"/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 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от 01.12.2021 №199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«Об оказании адресной материальной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помощи инвалидам всех категорий,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проживающим и постоянно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зарегистрированным в городском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округе Домодедово»</a:t>
                      </a:r>
                      <a:endParaRPr kumimoji="0" lang="ru-RU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500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4 300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4 007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93,2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4197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882206"/>
              </p:ext>
            </p:extLst>
          </p:nvPr>
        </p:nvGraphicFramePr>
        <p:xfrm>
          <a:off x="539552" y="836712"/>
          <a:ext cx="8136904" cy="5609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8 259,50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9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годов»;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3399,50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4919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212993"/>
              </p:ext>
            </p:extLst>
          </p:nvPr>
        </p:nvGraphicFramePr>
        <p:xfrm>
          <a:off x="539552" y="836712"/>
          <a:ext cx="8352930" cy="56281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8 259,50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1 148,14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годов»;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5 099,42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63,74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99346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255767"/>
              </p:ext>
            </p:extLst>
          </p:nvPr>
        </p:nvGraphicFramePr>
        <p:xfrm>
          <a:off x="539552" y="836712"/>
          <a:ext cx="8352929" cy="5742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4 600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4 335,7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Домодедово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МО от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.201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2419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12 750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11 916,20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93,46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159,65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096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9 463,42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93,73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539139"/>
              </p:ext>
            </p:extLst>
          </p:nvPr>
        </p:nvGraphicFramePr>
        <p:xfrm>
          <a:off x="251521" y="666915"/>
          <a:ext cx="8640959" cy="5503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64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57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1805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9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47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1 367,1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394,9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0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0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b"/>
                      <a:r>
                        <a:rPr lang="ru-RU" sz="1000" b="0" i="1" u="none" strike="noStrike" smtClean="0">
                          <a:effectLst/>
                          <a:latin typeface="Times New Roman" panose="02020603050405020304" pitchFamily="18" charset="0"/>
                        </a:rPr>
                        <a:t>ЖК 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07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60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проживающих в городском округе и нуждающихся в жилых помещениях малоимущих граждан жилыми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помещениями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(приобретение 1 квартиры в 2022 году)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574990"/>
              </p:ext>
            </p:extLst>
          </p:nvPr>
        </p:nvGraphicFramePr>
        <p:xfrm>
          <a:off x="251521" y="666921"/>
          <a:ext cx="8784977" cy="50650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7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88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56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50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3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179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30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240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Южный </a:t>
                      </a: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(корректировка проекта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333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2023 года. </a:t>
                      </a:r>
                    </a:p>
                    <a:p>
                      <a:pPr algn="ctr" fontAlgn="ctr"/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3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детского сада на 95 мест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д. Красное</a:t>
                      </a:r>
                    </a:p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73780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642874"/>
              </p:ext>
            </p:extLst>
          </p:nvPr>
        </p:nvGraphicFramePr>
        <p:xfrm>
          <a:off x="251521" y="666920"/>
          <a:ext cx="8712966" cy="5420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9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08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34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08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07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10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66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6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17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двух сборных коллекторов и двух КНС в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около 1 000 </a:t>
                      </a:r>
                      <a:r>
                        <a:rPr lang="ru-RU" sz="900" b="0" i="0" u="none" strike="noStrike" baseline="0" smtClean="0">
                          <a:effectLst/>
                          <a:latin typeface="Times New Roman" panose="02020603050405020304" pitchFamily="18" charset="0"/>
                        </a:rPr>
                        <a:t>человек централизованной 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системой водоотведения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1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крытого футбольного манежа </a:t>
                      </a:r>
                    </a:p>
                    <a:p>
                      <a:pPr algn="ctr" fontAlgn="ctr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250 человек в день, 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мкр.Северный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, ул.1-ая Коммунистическая </a:t>
                      </a:r>
                    </a:p>
                    <a:p>
                      <a:pPr algn="ctr" fontAlgn="ctr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1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 крытым катком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360 человек в день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</a:t>
                      </a:r>
                    </a:p>
                    <a:p>
                      <a:pPr algn="ctr" fontAlgn="b"/>
                      <a:endParaRPr kumimoji="0" lang="ru-RU" sz="900" b="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04588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669674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792-42-34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finupr@domod.ru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dmdd_finuprv@mosreg.ru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94491201"/>
              </p:ext>
            </p:extLst>
          </p:nvPr>
        </p:nvGraphicFramePr>
        <p:xfrm>
          <a:off x="251520" y="836712"/>
          <a:ext cx="84249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4382244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налоговых доходов 2022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6753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60748840"/>
              </p:ext>
            </p:extLst>
          </p:nvPr>
        </p:nvGraphicFramePr>
        <p:xfrm>
          <a:off x="395536" y="908720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260648"/>
            <a:ext cx="3734172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неналоговых доходов 2022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627784" y="1412776"/>
            <a:ext cx="972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599892" y="1412776"/>
            <a:ext cx="324036" cy="5040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65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502484"/>
              </p:ext>
            </p:extLst>
          </p:nvPr>
        </p:nvGraphicFramePr>
        <p:xfrm>
          <a:off x="494546" y="1196752"/>
          <a:ext cx="803789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547" y="332656"/>
            <a:ext cx="7830870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2020-2024 гг.                                                                                                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262001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322079"/>
              </p:ext>
            </p:extLst>
          </p:nvPr>
        </p:nvGraphicFramePr>
        <p:xfrm>
          <a:off x="413538" y="1124744"/>
          <a:ext cx="826291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6172200" cy="529568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межбюджетных трансфертов в 2020-2024 гг. 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70529364"/>
              </p:ext>
            </p:extLst>
          </p:nvPr>
        </p:nvGraphicFramePr>
        <p:xfrm>
          <a:off x="297868" y="683396"/>
          <a:ext cx="8568952" cy="5977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4 809,4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379,3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717,6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5 782,2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6 030,8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1 542,3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663,0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663,0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 на нефтепродукты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768,0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878,0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налог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1 783,9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1 680,3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1 148,3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76448405"/>
              </p:ext>
            </p:extLst>
          </p:nvPr>
        </p:nvGraphicFramePr>
        <p:xfrm>
          <a:off x="297868" y="683396"/>
          <a:ext cx="8568952" cy="5324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579,6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552,9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в виде прибыли, приходящейся на доли в уставных (складочных) капиталах хозяйственных товариществ и обществ, или дивидендов по акциям, принадлежащим Российской Федерации, субъектам Российской Федерации или муниципальным образованиям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Доходы, получаемые в виде арендной платы за земельные участки, государственная  собственность на которые не 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2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375985"/>
              </p:ext>
            </p:extLst>
          </p:nvPr>
        </p:nvGraphicFramePr>
        <p:xfrm>
          <a:off x="297868" y="683396"/>
          <a:ext cx="8568952" cy="5015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сдачи в аренду имущества, находящегося в оперативном управлении органов гос. власти, органов местного самоуправления, государственных внебюджетных фондов и созданных ими учреждений (за исключением имущества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9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3829161"/>
              </p:ext>
            </p:extLst>
          </p:nvPr>
        </p:nvGraphicFramePr>
        <p:xfrm>
          <a:off x="297868" y="683396"/>
          <a:ext cx="8568952" cy="5904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8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продажи квартир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﻿Доходы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334,6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2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84763615"/>
              </p:ext>
            </p:extLst>
          </p:nvPr>
        </p:nvGraphicFramePr>
        <p:xfrm>
          <a:off x="297868" y="683396"/>
          <a:ext cx="8568952" cy="5579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3 788,8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3 812,7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5 081,8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4 739,6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3 800,9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3 809,2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5 081,8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4 739,6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Дотации бюджетам бюджетной системы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766,6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2 010,5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1 701,3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8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3 078,7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2 965,4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062,3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038,3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059,1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 ОТ ГОСУДАРСТВЕННЫХ (МУНИЦИПАЛЬНЫХ)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8 598,2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9 192,0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799,3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521,8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253,4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3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67511"/>
              </p:ext>
            </p:extLst>
          </p:nvPr>
        </p:nvGraphicFramePr>
        <p:xfrm>
          <a:off x="153852" y="386301"/>
          <a:ext cx="8856984" cy="6441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02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7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98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  <a:endParaRPr kumimoji="0" lang="ru-RU" sz="80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0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0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380621"/>
              </p:ext>
            </p:extLst>
          </p:nvPr>
        </p:nvGraphicFramePr>
        <p:xfrm>
          <a:off x="251521" y="980728"/>
          <a:ext cx="8640960" cy="5745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ожидаемое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0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448190"/>
              </p:ext>
            </p:extLst>
          </p:nvPr>
        </p:nvGraphicFramePr>
        <p:xfrm>
          <a:off x="179512" y="620688"/>
          <a:ext cx="8640960" cy="5926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80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653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14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2643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3539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85397">
                <a:tc gridSpan="3">
                  <a:txBody>
                    <a:bodyPr/>
                    <a:lstStyle/>
                    <a:p>
                      <a:pPr algn="ctr" fontAlgn="ctr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Решением</a:t>
                      </a:r>
                      <a:r>
                        <a:rPr kumimoji="0" lang="ru-RU" sz="10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Совета депутатов не предусмотрены льготы по налогу на имущество физических лиц на территории г.о. Домодедово. </a:t>
                      </a:r>
                    </a:p>
                    <a:p>
                      <a:pPr algn="ctr" fontAlgn="ctr"/>
                      <a:r>
                        <a:rPr kumimoji="0" lang="ru-RU" sz="10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Льготы установлены Налоговым Кодексом Российской Федерации (ст. 407)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8135787"/>
              </p:ext>
            </p:extLst>
          </p:nvPr>
        </p:nvGraphicFramePr>
        <p:xfrm>
          <a:off x="539552" y="764704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2907600" y="332656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2022 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45586" y="4341559"/>
            <a:ext cx="15120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303748" y="4341559"/>
            <a:ext cx="1188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259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2022-2024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 на основе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5425" y="841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25057363"/>
              </p:ext>
            </p:extLst>
          </p:nvPr>
        </p:nvGraphicFramePr>
        <p:xfrm>
          <a:off x="323528" y="3352494"/>
          <a:ext cx="8311611" cy="3244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1 378,3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1 378,5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и органов финансового контроля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43,3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43,3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43,3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7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989,0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62972481"/>
              </p:ext>
            </p:extLst>
          </p:nvPr>
        </p:nvGraphicFramePr>
        <p:xfrm>
          <a:off x="772171" y="625451"/>
          <a:ext cx="5888061" cy="258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5076056" y="162880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27984" y="1412776"/>
            <a:ext cx="64807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0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86125352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908720"/>
            <a:ext cx="5688160" cy="30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33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08997167"/>
              </p:ext>
            </p:extLst>
          </p:nvPr>
        </p:nvGraphicFramePr>
        <p:xfrm>
          <a:off x="539552" y="4077072"/>
          <a:ext cx="8239205" cy="2589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994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869,0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708,4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Лесное хозяйство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5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2195065"/>
              </p:ext>
            </p:extLst>
          </p:nvPr>
        </p:nvGraphicFramePr>
        <p:xfrm>
          <a:off x="827584" y="594693"/>
          <a:ext cx="468052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84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0032062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722,1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1 411,0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1 371,8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94118845"/>
              </p:ext>
            </p:extLst>
          </p:nvPr>
        </p:nvGraphicFramePr>
        <p:xfrm>
          <a:off x="683568" y="496690"/>
          <a:ext cx="5472608" cy="2831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875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3350" y="342900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81117378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764699"/>
            <a:ext cx="4690093" cy="2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9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81631960"/>
              </p:ext>
            </p:extLst>
          </p:nvPr>
        </p:nvGraphicFramePr>
        <p:xfrm>
          <a:off x="467544" y="3645024"/>
          <a:ext cx="8439348" cy="2607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4 232,4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4 749,0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5 233,3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5 160,8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5 534,8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3 390,4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3 474,7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3 955,4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3521773" y="2060848"/>
            <a:ext cx="115614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5 233,3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graphicFrame>
        <p:nvGraphicFramePr>
          <p:cNvPr id="13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93871210"/>
              </p:ext>
            </p:extLst>
          </p:nvPr>
        </p:nvGraphicFramePr>
        <p:xfrm>
          <a:off x="1432471" y="423047"/>
          <a:ext cx="5334744" cy="3280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3131840" y="112474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3851920" y="1124744"/>
            <a:ext cx="360040" cy="309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5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02101731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653,1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863,7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495,6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131840" y="2296576"/>
            <a:ext cx="11519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863,7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2708182"/>
              </p:ext>
            </p:extLst>
          </p:nvPr>
        </p:nvGraphicFramePr>
        <p:xfrm>
          <a:off x="1331633" y="332656"/>
          <a:ext cx="475233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281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47531156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923928" y="2132856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270,0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72425921"/>
              </p:ext>
            </p:extLst>
          </p:nvPr>
        </p:nvGraphicFramePr>
        <p:xfrm>
          <a:off x="1979712" y="548680"/>
          <a:ext cx="489654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38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650" y="3127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47608696"/>
              </p:ext>
            </p:extLst>
          </p:nvPr>
        </p:nvGraphicFramePr>
        <p:xfrm>
          <a:off x="539553" y="4005064"/>
          <a:ext cx="8166771" cy="1193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512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774755"/>
              </p:ext>
            </p:extLst>
          </p:nvPr>
        </p:nvGraphicFramePr>
        <p:xfrm>
          <a:off x="1259632" y="188640"/>
          <a:ext cx="6264275" cy="346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63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6188" y="30638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93792124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0916009"/>
              </p:ext>
            </p:extLst>
          </p:nvPr>
        </p:nvGraphicFramePr>
        <p:xfrm>
          <a:off x="2195736" y="692695"/>
          <a:ext cx="5040560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4138269"/>
              </p:ext>
            </p:extLst>
          </p:nvPr>
        </p:nvGraphicFramePr>
        <p:xfrm>
          <a:off x="1043608" y="1196752"/>
          <a:ext cx="734481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260648"/>
            <a:ext cx="6676256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                                        Численность постоянного населения             (тыс. чел.)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3899317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67701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млн. руб.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8823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2020-2024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731980"/>
              </p:ext>
            </p:extLst>
          </p:nvPr>
        </p:nvGraphicFramePr>
        <p:xfrm>
          <a:off x="467544" y="758825"/>
          <a:ext cx="8352928" cy="5622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3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3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7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Муниципальная программа "Здравоохранение"</a:t>
                      </a:r>
                    </a:p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4 087,3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4 243,3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4 512,9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4 211,6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4 242,2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165,3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3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60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6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136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развитие инженерной инфраструктуры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 территории городского округа Домодедово на 2018-2022г.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99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Предпринимательство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60303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3062" y="149907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2020-2024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359352"/>
              </p:ext>
            </p:extLst>
          </p:nvPr>
        </p:nvGraphicFramePr>
        <p:xfrm>
          <a:off x="467544" y="764704"/>
          <a:ext cx="8352928" cy="570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2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3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3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0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7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1 089,7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3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и функционирование дорожно-транспортного комплекса городского округа Домодедово на 2017-2021 годы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726,3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646,8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9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Архитектура и градостроительство городского округа Домодедово на 2017-2021 годы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62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современной комфортной городской среды на территории городского округа Домодедово на 2018-2022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643,6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884,7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1 077,9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9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7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26724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666125"/>
              </p:ext>
            </p:extLst>
          </p:nvPr>
        </p:nvGraphicFramePr>
        <p:xfrm>
          <a:off x="539552" y="836712"/>
          <a:ext cx="8424936" cy="402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(доля населения, прошедшего диспансеризацию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населения, прикрепленного к медицинским организациям на территории городского округа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4636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58611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медицинских работников (врачей первичного звена и специалистов узкого профиля), обеспеченных жильем, из числа привлеченных и нуждающихся в жилье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405512"/>
              </p:ext>
            </p:extLst>
          </p:nvPr>
        </p:nvGraphicFramePr>
        <p:xfrm>
          <a:off x="539552" y="3789040"/>
          <a:ext cx="8424935" cy="1080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Жилье – медикам, первичного звена и узкого профиля, обеспеченных жильем, из числа привлеченных и нуждающихся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6889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606050"/>
              </p:ext>
            </p:extLst>
          </p:nvPr>
        </p:nvGraphicFramePr>
        <p:xfrm>
          <a:off x="539552" y="836712"/>
          <a:ext cx="8424936" cy="2664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 количества посещений музеев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0813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774647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библиотек, соответствующих требованиям к условиям деятельности библиотек Московской области (стандарту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36 626,00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38 168,00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41 080,00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5642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296015"/>
              </p:ext>
            </p:extLst>
          </p:nvPr>
        </p:nvGraphicFramePr>
        <p:xfrm>
          <a:off x="539552" y="836712"/>
          <a:ext cx="8424936" cy="5525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721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62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664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4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организаций культуры к уровню 2017 года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7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</a:b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318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Доля детей, привлекаемых к участию в творческих мероприятиях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820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граждан, принимающих участие в добровольческой деятельности, получивших государственную (муниципальную) поддержку в форме субсидий бюджетным учреждениям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595">
                <a:tc>
                  <a:txBody>
                    <a:bodyPr/>
                    <a:lstStyle/>
                    <a:p>
                      <a:pPr algn="l" fontAlgn="t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числа посещений культурных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25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участников клубных формирований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294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70427"/>
              </p:ext>
            </p:extLst>
          </p:nvPr>
        </p:nvGraphicFramePr>
        <p:xfrm>
          <a:off x="539552" y="836712"/>
          <a:ext cx="8424936" cy="5083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137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капитально отремонтированных объектов организации культуры (в том числе техническое переоснащение современным непроизводственным оборудованием и благоустройство территории)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6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379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Увеличение на 15% числа посещений организаций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Тысяча посещений в смену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468,02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приобретенных передвижных </a:t>
                      </a:r>
                      <a:r>
                        <a:rPr kumimoji="0"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многофукциональных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культурных центров (автоклубов) для обслуживания сельского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214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815505"/>
              </p:ext>
            </p:extLst>
          </p:nvPr>
        </p:nvGraphicFramePr>
        <p:xfrm>
          <a:off x="539552" y="836712"/>
          <a:ext cx="8424936" cy="28289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6. Развитие образования в сфере культуры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Доля детей в возрасте от 5 до 18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лет,охваченных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дополнительным образованием в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64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Доля детей в возрасте от 7 до 15 лет, обучающихся по предпрофессиональным программам в области искусств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25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486622"/>
              </p:ext>
            </p:extLst>
          </p:nvPr>
        </p:nvGraphicFramePr>
        <p:xfrm>
          <a:off x="827584" y="1124744"/>
          <a:ext cx="74888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344816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5851125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533302"/>
              </p:ext>
            </p:extLst>
          </p:nvPr>
        </p:nvGraphicFramePr>
        <p:xfrm>
          <a:off x="539552" y="836712"/>
          <a:ext cx="8424936" cy="57118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2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39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3454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620333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1662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532273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653,55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641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736522"/>
              </p:ext>
            </p:extLst>
          </p:nvPr>
        </p:nvGraphicFramePr>
        <p:xfrm>
          <a:off x="539552" y="836712"/>
          <a:ext cx="8424936" cy="5291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215,00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Доступность 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у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уход за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Место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0309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019775"/>
              </p:ext>
            </p:extLst>
          </p:nvPr>
        </p:nvGraphicFramePr>
        <p:xfrm>
          <a:off x="539552" y="836712"/>
          <a:ext cx="8424936" cy="5703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59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235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987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области</a:t>
                      </a:r>
                    </a:p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2021 Количество отремонтированных дошкольных 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767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Создано не менее 90 тысяч дополнительных мест, в том числе с обеспечением  необходимых условий пребывания детей с ОВЗ и детей-инвалидов, в организациях, осуществляющих образовательную деятельность по образовательным программам дошкольного образования, для детей в возрасте до трёх лет за счёт средств федерального бюджета, бюджетов субъектов Российской Федерации и местных бюджетов с учётом приоритетности региональных программ субъектов Российской Федерации, в том числе входящих в состав Дальневосточного и Северо-Кавказского федеральных округов.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Отношение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101,49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6151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067655"/>
              </p:ext>
            </p:extLst>
          </p:nvPr>
        </p:nvGraphicFramePr>
        <p:xfrm>
          <a:off x="467544" y="836712"/>
          <a:ext cx="8496944" cy="5095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3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108,78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638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общеобразовательных организациях, расположенных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сельской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1482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735872"/>
              </p:ext>
            </p:extLst>
          </p:nvPr>
        </p:nvGraphicFramePr>
        <p:xfrm>
          <a:off x="539552" y="836712"/>
          <a:ext cx="8424936" cy="5022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предметам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обучающихся во вторую смену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7642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914640"/>
              </p:ext>
            </p:extLst>
          </p:nvPr>
        </p:nvGraphicFramePr>
        <p:xfrm>
          <a:off x="539552" y="836712"/>
          <a:ext cx="8424936" cy="5004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</a:t>
                      </a:r>
                      <a:r>
                        <a:rPr lang="ru-RU" sz="9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0008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424936" cy="3770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1070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511970"/>
              </p:ext>
            </p:extLst>
          </p:nvPr>
        </p:nvGraphicFramePr>
        <p:xfrm>
          <a:off x="539552" y="836712"/>
          <a:ext cx="8424936" cy="4868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 (детские школы искусств по видам искусств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51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392682"/>
              </p:ext>
            </p:extLst>
          </p:nvPr>
        </p:nvGraphicFramePr>
        <p:xfrm>
          <a:off x="1043608" y="1268760"/>
          <a:ext cx="741682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5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4026543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648442"/>
              </p:ext>
            </p:extLst>
          </p:nvPr>
        </p:nvGraphicFramePr>
        <p:xfrm>
          <a:off x="539552" y="836712"/>
          <a:ext cx="8424936" cy="3315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3450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66503"/>
              </p:ext>
            </p:extLst>
          </p:nvPr>
        </p:nvGraphicFramePr>
        <p:xfrm>
          <a:off x="539552" y="836712"/>
          <a:ext cx="8424936" cy="2612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9375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626062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615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969093"/>
              </p:ext>
            </p:extLst>
          </p:nvPr>
        </p:nvGraphicFramePr>
        <p:xfrm>
          <a:off x="539552" y="836712"/>
          <a:ext cx="8424936" cy="4350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6533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645283"/>
              </p:ext>
            </p:extLst>
          </p:nvPr>
        </p:nvGraphicFramePr>
        <p:xfrm>
          <a:off x="539552" y="836712"/>
          <a:ext cx="8424936" cy="3283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Активное долголетие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4371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778630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92,80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4472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944810"/>
              </p:ext>
            </p:extLst>
          </p:nvPr>
        </p:nvGraphicFramePr>
        <p:xfrm>
          <a:off x="539552" y="836712"/>
          <a:ext cx="8424936" cy="3374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55,90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96671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526487"/>
              </p:ext>
            </p:extLst>
          </p:nvPr>
        </p:nvGraphicFramePr>
        <p:xfrm>
          <a:off x="539552" y="836712"/>
          <a:ext cx="8424936" cy="2764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017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849423"/>
              </p:ext>
            </p:extLst>
          </p:nvPr>
        </p:nvGraphicFramePr>
        <p:xfrm>
          <a:off x="539552" y="836712"/>
          <a:ext cx="8424936" cy="4745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423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296409"/>
              </p:ext>
            </p:extLst>
          </p:nvPr>
        </p:nvGraphicFramePr>
        <p:xfrm>
          <a:off x="539552" y="836712"/>
          <a:ext cx="8424936" cy="4898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53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814328"/>
              </p:ext>
            </p:extLst>
          </p:nvPr>
        </p:nvGraphicFramePr>
        <p:xfrm>
          <a:off x="899591" y="1124744"/>
          <a:ext cx="756083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1066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31351221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405913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772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571887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1381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461579"/>
              </p:ext>
            </p:extLst>
          </p:nvPr>
        </p:nvGraphicFramePr>
        <p:xfrm>
          <a:off x="539552" y="836712"/>
          <a:ext cx="8424936" cy="5513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систематически занимающихся физической культурой и спортом, в общей численности населения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18383"/>
              </p:ext>
            </p:extLst>
          </p:nvPr>
        </p:nvGraphicFramePr>
        <p:xfrm>
          <a:off x="539552" y="836712"/>
          <a:ext cx="8424936" cy="5733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1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экономике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установленных (отремонтированных, модернизированных) плоскостных спортивных сооружений в муниципальных образованиях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8949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415886"/>
              </p:ext>
            </p:extLst>
          </p:nvPr>
        </p:nvGraphicFramePr>
        <p:xfrm>
          <a:off x="539552" y="836712"/>
          <a:ext cx="8424936" cy="58975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25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88,13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жителей муниципального образования 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 в возрасте 3-79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3935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186128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«Подготовка к проведению в 2018 году чемпионата мира по футболу и эффективное использование тренировочных площадок после чемпионата мира по футболу»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Соответствие тренировочных площадок после завершения мероприятий требованиям, установленным национальными стандартами Российской Федерации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131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374157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21896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152170"/>
              </p:ext>
            </p:extLst>
          </p:nvPr>
        </p:nvGraphicFramePr>
        <p:xfrm>
          <a:off x="539552" y="836712"/>
          <a:ext cx="8424936" cy="5203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18,855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5 747,70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3719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130190"/>
              </p:ext>
            </p:extLst>
          </p:nvPr>
        </p:nvGraphicFramePr>
        <p:xfrm>
          <a:off x="539552" y="836712"/>
          <a:ext cx="8424936" cy="4310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59,50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16756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27310"/>
              </p:ext>
            </p:extLst>
          </p:nvPr>
        </p:nvGraphicFramePr>
        <p:xfrm>
          <a:off x="539552" y="836712"/>
          <a:ext cx="8424936" cy="2908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77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223338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безнадзорных животных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08951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597194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АПК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98147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03235"/>
              </p:ext>
            </p:extLst>
          </p:nvPr>
        </p:nvGraphicFramePr>
        <p:xfrm>
          <a:off x="539552" y="836712"/>
          <a:ext cx="8424936" cy="4259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7307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892598"/>
              </p:ext>
            </p:extLst>
          </p:nvPr>
        </p:nvGraphicFramePr>
        <p:xfrm>
          <a:off x="539552" y="836712"/>
          <a:ext cx="8424936" cy="5304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1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61,21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9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Количество водных объектов, на которых выполнены комплексы мероприятий по ликвидации последствий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50413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957131"/>
              </p:ext>
            </p:extLst>
          </p:nvPr>
        </p:nvGraphicFramePr>
        <p:xfrm>
          <a:off x="539552" y="836712"/>
          <a:ext cx="8424936" cy="2962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5 005,00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86636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95134"/>
              </p:ext>
            </p:extLst>
          </p:nvPr>
        </p:nvGraphicFramePr>
        <p:xfrm>
          <a:off x="539552" y="836712"/>
          <a:ext cx="8424936" cy="2391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Региональная программа в области обращения с отходами, в том числе с твердыми коммунальными отходами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24324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598304"/>
              </p:ext>
            </p:extLst>
          </p:nvPr>
        </p:nvGraphicFramePr>
        <p:xfrm>
          <a:off x="539552" y="836712"/>
          <a:ext cx="8424936" cy="485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1 972,00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уровня вовлеченности населения в незаконный оборот наркотиков на 100 тыс. человек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6673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117916"/>
              </p:ext>
            </p:extLst>
          </p:nvPr>
        </p:nvGraphicFramePr>
        <p:xfrm>
          <a:off x="539552" y="836712"/>
          <a:ext cx="8424936" cy="500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органов МВД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42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подразделений УФСБ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целях размещения подразделений Главного следственного управления Следственного комитета  Российской Федерации по Московской области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которых располагаются городские (районные) суды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4696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51194"/>
              </p:ext>
            </p:extLst>
          </p:nvPr>
        </p:nvGraphicFramePr>
        <p:xfrm>
          <a:off x="539552" y="836712"/>
          <a:ext cx="8424936" cy="4940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5 % ежегодно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\ 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2 196,00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2 305,00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2 420,00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766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754607"/>
              </p:ext>
            </p:extLst>
          </p:nvPr>
        </p:nvGraphicFramePr>
        <p:xfrm>
          <a:off x="539552" y="836712"/>
          <a:ext cx="8424936" cy="4912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кладбищ, соответствующих требованиям Порядка деятельности общественных кладбищ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Благоустроим кладбища «Доля кладбищ, соответствующих Региональному стандарту»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09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612680"/>
              </p:ext>
            </p:extLst>
          </p:nvPr>
        </p:nvGraphicFramePr>
        <p:xfrm>
          <a:off x="539552" y="836712"/>
          <a:ext cx="8424936" cy="3773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 уровня </a:t>
                      </a:r>
                      <a:r>
                        <a:rPr kumimoji="0" lang="ru-RU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криминогенности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наркомании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100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67204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147717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построения и развития систем аппаратно-программного комплекса «Безопасный город»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6243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95183"/>
              </p:ext>
            </p:extLst>
          </p:nvPr>
        </p:nvGraphicFramePr>
        <p:xfrm>
          <a:off x="539552" y="836712"/>
          <a:ext cx="8424936" cy="3559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ситуациях (происшествиях) природного и техногенного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 безопасности людей на водных объектах, расположенных на территории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32765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832537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2210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67153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муниципального образования, по отношению к базовому периоду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0304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058760"/>
              </p:ext>
            </p:extLst>
          </p:nvPr>
        </p:nvGraphicFramePr>
        <p:xfrm>
          <a:off x="539552" y="836712"/>
          <a:ext cx="8424936" cy="402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Обеспечение мероприятий гражданской обороны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процента запасов материально-технических, продовольственных и иных средств в целях гражданской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обороны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степени готовности к использованию по предназначению защитных сооружений и иных объектов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Темп прироста степени обеспеченности запасами материально-технических, продовольственных, медицинских и иных средств, для целей гражданской обороны на территории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41473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668031"/>
              </p:ext>
            </p:extLst>
          </p:nvPr>
        </p:nvGraphicFramePr>
        <p:xfrm>
          <a:off x="539552" y="836712"/>
          <a:ext cx="8280919" cy="508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вовлеченных в индивидуальное жилищное строительство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Площадь земельных участков, вовлеченных в индивидуальное жилищное строительство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95117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424472"/>
              </p:ext>
            </p:extLst>
          </p:nvPr>
        </p:nvGraphicFramePr>
        <p:xfrm>
          <a:off x="539552" y="836712"/>
          <a:ext cx="8280919" cy="4671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пострадавших граждан –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соинвесторов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права, которых обеспечены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276,00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Решаем проблемы дольщиков. Сопровождение проблемных объектов до восстановления прав пострадавших граждан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4 702,00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4 851,00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53958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06481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на приобретение жилого помещения или создание объекта индивидуального жилищного строительства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37839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503232"/>
              </p:ext>
            </p:extLst>
          </p:nvPr>
        </p:nvGraphicFramePr>
        <p:xfrm>
          <a:off x="539552" y="836712"/>
          <a:ext cx="8280919" cy="502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666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19764</TotalTime>
  <Words>19252</Words>
  <Application>Microsoft Office PowerPoint</Application>
  <PresentationFormat>Экран (4:3)</PresentationFormat>
  <Paragraphs>5906</Paragraphs>
  <Slides>157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157</vt:i4>
      </vt:variant>
    </vt:vector>
  </HeadingPairs>
  <TitlesOfParts>
    <vt:vector size="170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TimesET</vt:lpstr>
      <vt:lpstr>Verdana</vt:lpstr>
      <vt:lpstr>Wingdings</vt:lpstr>
      <vt:lpstr>Wingdings 2</vt:lpstr>
      <vt:lpstr>Wingdings 3</vt:lpstr>
      <vt:lpstr>Открытая</vt:lpstr>
      <vt:lpstr>Бюджет для граждан на основе  бюджета городского округа Домодедово  на 2022 год и плановый период 2023 и 2024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                                              Численность постоянного населения             (тыс. чел.)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2022 год и плановый период 2023 и 2024 гг. в сравнении с фактическим исполнением 2019-2020 годов и ожидаемым исполнением 2021 года                                                                                                                                            млн. руб.</vt:lpstr>
      <vt:lpstr>Муниципальный долг                                                                                                                 млн.руб.</vt:lpstr>
      <vt:lpstr>Объем и структура муниципального внутреннего долга городского округа Домодедово </vt:lpstr>
      <vt:lpstr>Динамика доходов 2020-2024 гг.                                                                                            млн. руб.</vt:lpstr>
      <vt:lpstr>Презентация PowerPoint</vt:lpstr>
      <vt:lpstr>Структура налоговых доходов 2022 года, млн.руб.</vt:lpstr>
      <vt:lpstr>Структура неналоговых доходов 2022 года, млн.руб.</vt:lpstr>
      <vt:lpstr>Изменение структуры налоговых и неналоговых доходов городского округа Домодедово за 2020-2024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2020-2024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2020-2024 годах по программам</vt:lpstr>
      <vt:lpstr>Расходы бюджета городского округа в 2020-2024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3141</cp:revision>
  <cp:lastPrinted>2021-12-23T12:04:14Z</cp:lastPrinted>
  <dcterms:created xsi:type="dcterms:W3CDTF">2015-09-30T07:48:07Z</dcterms:created>
  <dcterms:modified xsi:type="dcterms:W3CDTF">2024-12-26T15:04:32Z</dcterms:modified>
</cp:coreProperties>
</file>